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8"/>
  </p:notesMasterIdLst>
  <p:sldIdLst>
    <p:sldId id="260" r:id="rId5"/>
    <p:sldId id="303"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4" d="100"/>
          <a:sy n="84" d="100"/>
        </p:scale>
        <p:origin x="84" y="58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0CE03-8622-438D-9FB3-327C57825DC6}" type="datetimeFigureOut">
              <a:rPr lang="en-US" smtClean="0"/>
              <a:t>8/30/2020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5B1B3-17C0-4A2E-B80F-6BD5D91260C0}" type="slidenum">
              <a:rPr lang="en-US" smtClean="0"/>
              <a:t>‹#›</a:t>
            </a:fld>
            <a:endParaRPr lang="en-US"/>
          </a:p>
        </p:txBody>
      </p:sp>
    </p:spTree>
    <p:extLst>
      <p:ext uri="{BB962C8B-B14F-4D97-AF65-F5344CB8AC3E}">
        <p14:creationId xmlns:p14="http://schemas.microsoft.com/office/powerpoint/2010/main" val="133380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quiryinaction.org/classroomactivities/activity.php?id=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Science%20Fair%20Project%20Template.pp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this power point, Think Like a Scientist:  M&amp;M’s Scientific Investigation to Teach the Scientific Method.</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1</a:t>
            </a:fld>
            <a:endParaRPr lang="en-US"/>
          </a:p>
        </p:txBody>
      </p:sp>
    </p:spTree>
    <p:extLst>
      <p:ext uri="{BB962C8B-B14F-4D97-AF65-F5344CB8AC3E}">
        <p14:creationId xmlns:p14="http://schemas.microsoft.com/office/powerpoint/2010/main" val="275073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E6CDAFA-5C81-47D5-8508-D7A9A2F78FB9}" type="slidenum">
              <a:rPr lang="en-US" smtClean="0">
                <a:latin typeface="Times" pitchFamily="18" charset="0"/>
              </a:rPr>
              <a:pPr/>
              <a:t>10</a:t>
            </a:fld>
            <a:endParaRPr lang="en-US">
              <a:latin typeface="Times"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115666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08FC2C2-2E64-4C1C-A4C8-C11E502DC890}" type="slidenum">
              <a:rPr lang="en-US" smtClean="0">
                <a:latin typeface="Times" pitchFamily="18" charset="0"/>
              </a:rPr>
              <a:pPr/>
              <a:t>11</a:t>
            </a:fld>
            <a:endParaRPr lang="en-US">
              <a:latin typeface="Times"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362945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1BB2EB3-C517-4C9B-A714-F4A97718E083}" type="slidenum">
              <a:rPr lang="en-US" smtClean="0">
                <a:latin typeface="Times" pitchFamily="18" charset="0"/>
              </a:rPr>
              <a:pPr/>
              <a:t>12</a:t>
            </a:fld>
            <a:endParaRPr lang="en-US">
              <a:latin typeface="Times"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120685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AD09F39-5F83-43B7-AF90-4984F8FEFA38}" type="slidenum">
              <a:rPr lang="en-US" smtClean="0">
                <a:latin typeface="Times" pitchFamily="18" charset="0"/>
              </a:rPr>
              <a:pPr/>
              <a:t>13</a:t>
            </a:fld>
            <a:endParaRPr lang="en-US">
              <a:latin typeface="Times" pitchFamily="18"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367471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Explore:  </a:t>
            </a:r>
            <a:r>
              <a:rPr lang="en-US" dirty="0"/>
              <a:t>Distribute an M&amp;M to each student. As students begin to explore the characteristics of an M&amp;M, listen to the conversations that student groups are having. Students should identify properties such as the following:</a:t>
            </a:r>
          </a:p>
          <a:p>
            <a:pPr lvl="1"/>
            <a:r>
              <a:rPr lang="en-US" dirty="0"/>
              <a:t>Size, shape, color, and texture </a:t>
            </a:r>
          </a:p>
          <a:p>
            <a:pPr lvl="1"/>
            <a:r>
              <a:rPr lang="en-US" dirty="0"/>
              <a:t>Different colored layers on the inside</a:t>
            </a:r>
          </a:p>
          <a:p>
            <a:r>
              <a:rPr lang="en-US" dirty="0"/>
              <a:t>Explain to students that their descriptions of M&amp;M’s are all properties of M&amp;M’s. Read  the story from the Student Activity sheet, (see next slide) the student noticed that the color came off of an M&amp;M when it fell in the water. Ask students if they ever had their M&amp;M’s get wet and start to lose their color. </a:t>
            </a:r>
          </a:p>
          <a:p>
            <a:pPr eaLnBrk="1" hangingPunct="1"/>
            <a:r>
              <a:rPr lang="en-US" dirty="0"/>
              <a:t>You can click on the hyperlink: </a:t>
            </a:r>
            <a:r>
              <a:rPr lang="en-US" b="1" dirty="0">
                <a:solidFill>
                  <a:srgbClr val="FFFF00"/>
                </a:solidFill>
                <a:latin typeface="Kristen ITC" pitchFamily="66" charset="0"/>
                <a:hlinkClick r:id="rId3"/>
              </a:rPr>
              <a:t>Adapted from Inquiry  in Action  Chapter 1 Activity 1.1</a:t>
            </a:r>
            <a:r>
              <a:rPr lang="en-US" dirty="0"/>
              <a:t> for the original lesson.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B59AAA7-C772-46D3-988F-45EB75E142ED}" type="slidenum">
              <a:rPr lang="en-US" smtClean="0"/>
              <a:pPr/>
              <a:t>14</a:t>
            </a:fld>
            <a:endParaRPr lang="en-US"/>
          </a:p>
        </p:txBody>
      </p:sp>
    </p:spTree>
    <p:extLst>
      <p:ext uri="{BB962C8B-B14F-4D97-AF65-F5344CB8AC3E}">
        <p14:creationId xmlns:p14="http://schemas.microsoft.com/office/powerpoint/2010/main" val="9643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Explore continued: Tell students that in the </a:t>
            </a:r>
            <a:r>
              <a:rPr lang="en-US" i="1"/>
              <a:t>Try this</a:t>
            </a:r>
            <a:r>
              <a:rPr lang="en-US"/>
              <a:t> activity, they will see what happens to the sugar and color coating of an M&amp;M when it is placed in a plate of water. </a:t>
            </a:r>
            <a:r>
              <a:rPr lang="en-US" b="1"/>
              <a:t>Have students place an M&amp;M in a dish of water and observe.</a:t>
            </a:r>
          </a:p>
          <a:p>
            <a:r>
              <a:rPr lang="en-US"/>
              <a:t>Giving students an opportunity to observe an M&amp;M in water will give them the context and motivation to want to find out more about how M&amp;M colors look when they dissolve in water. From this experience, you can get them to ask questions that they can investigate. Students will conduct the following procedure and record their observations.</a:t>
            </a:r>
          </a:p>
          <a:p>
            <a:r>
              <a:rPr lang="en-US" b="1"/>
              <a:t>Procedure</a:t>
            </a:r>
          </a:p>
          <a:p>
            <a:pPr lvl="1"/>
            <a:r>
              <a:rPr lang="en-US"/>
              <a:t>Pour enough room-temperature water into a white plastic or foam plate so that the water is deep enough to completely cover an M&amp;M.</a:t>
            </a:r>
          </a:p>
          <a:p>
            <a:pPr lvl="1"/>
            <a:r>
              <a:rPr lang="en-US"/>
              <a:t>Once the water has settled, place 1 M&amp;M in the center of the plate. Be careful to keep the water and M&amp;M as still as possible. Observe for about 1 minute. </a:t>
            </a:r>
          </a:p>
          <a:p>
            <a:endParaRPr lang="en-US"/>
          </a:p>
          <a:p>
            <a:endParaRPr 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B838F87-6C4C-4BDA-A6F5-37B3A4AE9FE1}" type="slidenum">
              <a:rPr lang="en-US" smtClean="0"/>
              <a:pPr/>
              <a:t>15</a:t>
            </a:fld>
            <a:endParaRPr lang="en-US"/>
          </a:p>
        </p:txBody>
      </p:sp>
    </p:spTree>
    <p:extLst>
      <p:ext uri="{BB962C8B-B14F-4D97-AF65-F5344CB8AC3E}">
        <p14:creationId xmlns:p14="http://schemas.microsoft.com/office/powerpoint/2010/main" val="320200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Explore/Explain:  </a:t>
            </a:r>
            <a:r>
              <a:rPr lang="en-US"/>
              <a:t>Have students compare their results.</a:t>
            </a:r>
          </a:p>
          <a:p>
            <a:r>
              <a:rPr lang="en-US"/>
              <a:t>Ask students:  what do they notice about the movement of the color from their M&amp;M?  What questions do they have?</a:t>
            </a:r>
          </a:p>
          <a:p>
            <a:r>
              <a:rPr lang="en-US" b="1"/>
              <a:t>Expected results</a:t>
            </a:r>
            <a:r>
              <a:rPr lang="en-US"/>
              <a:t>: Each colored coating of M&amp;M will dissolve in a circular pattern around the M&amp;M. Students may also mention the white streaks in the water from the sugar coating. If anyone notices differences such as “the color moved over to one side more than the other,” check to see that the plate is level. </a:t>
            </a:r>
          </a:p>
          <a:p>
            <a:r>
              <a:rPr lang="en-US"/>
              <a:t>Point out to students that because the water makes the colored coating come off the M&amp;M and mix into the water, the water is dissolving the sugar and color. Because the colored coating on M&amp;M’s dissolves in a similar pattern each time one is placed in water, this is a characteristic property of the M&amp;M coating.</a:t>
            </a:r>
          </a:p>
          <a:p>
            <a:r>
              <a:rPr lang="en-US"/>
              <a:t>Empty the plate of water and M&amp;M into a bucket, bowl, or sink. Dry the plate with a paper towel.</a:t>
            </a:r>
          </a:p>
          <a:p>
            <a:endParaRPr 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78D6AC4-1618-47A5-8F3C-75C942311E6A}" type="slidenum">
              <a:rPr lang="en-US" smtClean="0"/>
              <a:pPr/>
              <a:t>16</a:t>
            </a:fld>
            <a:endParaRPr lang="en-US"/>
          </a:p>
        </p:txBody>
      </p:sp>
    </p:spTree>
    <p:extLst>
      <p:ext uri="{BB962C8B-B14F-4D97-AF65-F5344CB8AC3E}">
        <p14:creationId xmlns:p14="http://schemas.microsoft.com/office/powerpoint/2010/main" val="29137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Engage/Explore:   </a:t>
            </a:r>
            <a:r>
              <a:rPr lang="en-US"/>
              <a:t>Tell students these variables can be changed to learn more about M&amp;M’s.  Have them work as a team and make a list of questions that could be investigated.  Write questions on the board or chart paper and discuss.  Tell students they will investigate one of the questions. </a:t>
            </a:r>
          </a:p>
          <a:p>
            <a:endParaRPr 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551AFD1-F851-49A7-B29B-07A61CCAC14B}" type="slidenum">
              <a:rPr lang="en-US" smtClean="0"/>
              <a:pPr/>
              <a:t>17</a:t>
            </a:fld>
            <a:endParaRPr lang="en-US"/>
          </a:p>
        </p:txBody>
      </p:sp>
    </p:spTree>
    <p:extLst>
      <p:ext uri="{BB962C8B-B14F-4D97-AF65-F5344CB8AC3E}">
        <p14:creationId xmlns:p14="http://schemas.microsoft.com/office/powerpoint/2010/main" val="367643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Explore: </a:t>
            </a:r>
            <a:r>
              <a:rPr lang="en-US" dirty="0"/>
              <a:t>Tell students that this is the first question that will be investigated.  It will be investigated by the class with each group doing one trial.   Each group will share their data collected with the whole class. The investigation will be done in the format of doing a science fair project.  </a:t>
            </a:r>
          </a:p>
          <a:p>
            <a:r>
              <a:rPr lang="en-US" dirty="0"/>
              <a:t>You can click on the hyperlink: </a:t>
            </a:r>
            <a:r>
              <a:rPr lang="en-US" b="1" dirty="0">
                <a:solidFill>
                  <a:srgbClr val="FFFF00"/>
                </a:solidFill>
                <a:latin typeface="Kristen ITC" pitchFamily="66" charset="0"/>
              </a:rPr>
              <a:t>Adapted from Inquiry  in Action  Chapter 1 Activity 1.5</a:t>
            </a:r>
            <a:r>
              <a:rPr lang="en-US" dirty="0"/>
              <a:t>  for the original lesson.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542467F-4AB9-4EAA-A5F5-81333959B0E5}" type="slidenum">
              <a:rPr lang="en-US" smtClean="0"/>
              <a:pPr/>
              <a:t>18</a:t>
            </a:fld>
            <a:endParaRPr lang="en-US"/>
          </a:p>
        </p:txBody>
      </p:sp>
    </p:spTree>
    <p:extLst>
      <p:ext uri="{BB962C8B-B14F-4D97-AF65-F5344CB8AC3E}">
        <p14:creationId xmlns:p14="http://schemas.microsoft.com/office/powerpoint/2010/main" val="334213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Explore continued: </a:t>
            </a:r>
            <a:r>
              <a:rPr lang="en-US"/>
              <a:t>Sample hypothesis:  If an M&amp;M is placed in three different temperatures of water, room temperature, cold, and hot water, then the M&amp;M placed in hot water will dissolve the fastest.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47249E-01F7-4E05-8339-011481D7F48F}" type="slidenum">
              <a:rPr lang="en-US" smtClean="0"/>
              <a:pPr/>
              <a:t>19</a:t>
            </a:fld>
            <a:endParaRPr lang="en-US"/>
          </a:p>
        </p:txBody>
      </p:sp>
    </p:spTree>
    <p:extLst>
      <p:ext uri="{BB962C8B-B14F-4D97-AF65-F5344CB8AC3E}">
        <p14:creationId xmlns:p14="http://schemas.microsoft.com/office/powerpoint/2010/main" val="377104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2</a:t>
            </a:fld>
            <a:endParaRPr lang="en-US"/>
          </a:p>
        </p:txBody>
      </p:sp>
    </p:spTree>
    <p:extLst>
      <p:ext uri="{BB962C8B-B14F-4D97-AF65-F5344CB8AC3E}">
        <p14:creationId xmlns:p14="http://schemas.microsoft.com/office/powerpoint/2010/main" val="318426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Explore continued: </a:t>
            </a:r>
            <a:r>
              <a:rPr lang="en-US"/>
              <a:t>Have each group member assigned to a lab role:  Project Director (PD), Materials Manager (MM), Technical Manager (TM), and a Safety Director (SD) or a variation of these roles.</a:t>
            </a:r>
          </a:p>
          <a:p>
            <a:r>
              <a:rPr lang="en-US"/>
              <a:t> </a:t>
            </a:r>
          </a:p>
          <a:p>
            <a:r>
              <a:rPr lang="en-US"/>
              <a:t>Materials Manager  will collect the materials and getting the type of water when needed.</a:t>
            </a:r>
          </a:p>
          <a:p>
            <a:endParaRPr lang="en-US"/>
          </a:p>
          <a:p>
            <a:r>
              <a:rPr lang="en-US"/>
              <a:t>Each group needs these materials.  You can have a thermos of hot water, a pitcher of cold and room temperature water set up in one location for students use.</a:t>
            </a:r>
          </a:p>
          <a:p>
            <a:r>
              <a:rPr lang="en-US"/>
              <a:t>Students can use a stopwatch or timer or go online for a stopwatch.</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23AF260-1211-4860-9B61-070B727C3ED2}" type="slidenum">
              <a:rPr lang="en-US" smtClean="0"/>
              <a:pPr/>
              <a:t>20</a:t>
            </a:fld>
            <a:endParaRPr lang="en-US"/>
          </a:p>
        </p:txBody>
      </p:sp>
    </p:spTree>
    <p:extLst>
      <p:ext uri="{BB962C8B-B14F-4D97-AF65-F5344CB8AC3E}">
        <p14:creationId xmlns:p14="http://schemas.microsoft.com/office/powerpoint/2010/main" val="192567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Explore/Explain: </a:t>
            </a:r>
            <a:r>
              <a:rPr lang="en-US"/>
              <a:t>Students can use a stopwatch or timer or go online for a stopwatch.</a:t>
            </a:r>
          </a:p>
          <a:p>
            <a:endParaRPr 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106BA46-38FC-4026-9E45-0988064D55E4}" type="slidenum">
              <a:rPr lang="en-US" smtClean="0"/>
              <a:pPr/>
              <a:t>21</a:t>
            </a:fld>
            <a:endParaRPr lang="en-US"/>
          </a:p>
        </p:txBody>
      </p:sp>
    </p:spTree>
    <p:extLst>
      <p:ext uri="{BB962C8B-B14F-4D97-AF65-F5344CB8AC3E}">
        <p14:creationId xmlns:p14="http://schemas.microsoft.com/office/powerpoint/2010/main" val="400939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Explain: Have each group create a graph to display the data.</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E9F4885-E1C3-4829-8D50-72A39C05D319}" type="slidenum">
              <a:rPr lang="en-US" smtClean="0"/>
              <a:pPr/>
              <a:t>22</a:t>
            </a:fld>
            <a:endParaRPr lang="en-US"/>
          </a:p>
        </p:txBody>
      </p:sp>
    </p:spTree>
    <p:extLst>
      <p:ext uri="{BB962C8B-B14F-4D97-AF65-F5344CB8AC3E}">
        <p14:creationId xmlns:p14="http://schemas.microsoft.com/office/powerpoint/2010/main" val="118842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b="1"/>
              <a:t>Explain/Evaluate: </a:t>
            </a:r>
            <a:r>
              <a:rPr lang="en-US">
                <a:solidFill>
                  <a:srgbClr val="FFFF00"/>
                </a:solidFill>
              </a:rPr>
              <a:t>Have students share their data. Ask students whether they noticed a difference in the movement of color in the different temperatures of water. Discuss with students how to write the results on the lab sheet.</a:t>
            </a:r>
          </a:p>
          <a:p>
            <a:pPr eaLnBrk="1" hangingPunct="1">
              <a:buFont typeface="Wingdings" pitchFamily="2" charset="2"/>
              <a:buNone/>
            </a:pPr>
            <a:endParaRPr lang="en-US">
              <a:solidFill>
                <a:srgbClr val="FFFF00"/>
              </a:solidFill>
            </a:endParaRPr>
          </a:p>
          <a:p>
            <a:endParaRPr 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9DF9917-4FC1-4109-9E6B-F827FBCE027B}" type="slidenum">
              <a:rPr lang="en-US" smtClean="0"/>
              <a:pPr/>
              <a:t>23</a:t>
            </a:fld>
            <a:endParaRPr lang="en-US"/>
          </a:p>
        </p:txBody>
      </p:sp>
    </p:spTree>
    <p:extLst>
      <p:ext uri="{BB962C8B-B14F-4D97-AF65-F5344CB8AC3E}">
        <p14:creationId xmlns:p14="http://schemas.microsoft.com/office/powerpoint/2010/main" val="77213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Explain/Evaluate:  </a:t>
            </a:r>
            <a:r>
              <a:rPr lang="en-US"/>
              <a:t>Students answer the questions to write a conclusion.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DB12F03-435D-4453-B5C2-984F246CFEC1}" type="slidenum">
              <a:rPr lang="en-US" smtClean="0"/>
              <a:pPr/>
              <a:t>24</a:t>
            </a:fld>
            <a:endParaRPr lang="en-US"/>
          </a:p>
        </p:txBody>
      </p:sp>
    </p:spTree>
    <p:extLst>
      <p:ext uri="{BB962C8B-B14F-4D97-AF65-F5344CB8AC3E}">
        <p14:creationId xmlns:p14="http://schemas.microsoft.com/office/powerpoint/2010/main" val="2768581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Explain/Evaluate: </a:t>
            </a:r>
            <a:r>
              <a:rPr lang="en-US"/>
              <a:t>Students answer the questions to write an application.</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E8A6C42-BE9E-475C-A89C-7BD066768A9D}" type="slidenum">
              <a:rPr lang="en-US" smtClean="0"/>
              <a:pPr/>
              <a:t>25</a:t>
            </a:fld>
            <a:endParaRPr lang="en-US"/>
          </a:p>
        </p:txBody>
      </p:sp>
    </p:spTree>
    <p:extLst>
      <p:ext uri="{BB962C8B-B14F-4D97-AF65-F5344CB8AC3E}">
        <p14:creationId xmlns:p14="http://schemas.microsoft.com/office/powerpoint/2010/main" val="2034927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C0CF8E-4486-4B5B-8A80-4EED665ED58F}" type="slidenum">
              <a:rPr lang="en-US" smtClean="0">
                <a:latin typeface="Times" pitchFamily="18" charset="0"/>
              </a:rPr>
              <a:pPr/>
              <a:t>26</a:t>
            </a:fld>
            <a:endParaRPr lang="en-US">
              <a:latin typeface="Times"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t>Explain/Evaluate: </a:t>
            </a:r>
            <a:r>
              <a:rPr lang="en-US"/>
              <a:t>Show students the Science Fair PP template and how to use it.</a:t>
            </a:r>
          </a:p>
        </p:txBody>
      </p:sp>
    </p:spTree>
    <p:extLst>
      <p:ext uri="{BB962C8B-B14F-4D97-AF65-F5344CB8AC3E}">
        <p14:creationId xmlns:p14="http://schemas.microsoft.com/office/powerpoint/2010/main" val="365462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Students</a:t>
            </a:r>
            <a:r>
              <a:rPr lang="en-US" baseline="0" dirty="0"/>
              <a:t> can do a new M&amp;M investigation.  </a:t>
            </a:r>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27</a:t>
            </a:fld>
            <a:endParaRPr lang="en-US"/>
          </a:p>
        </p:txBody>
      </p:sp>
    </p:spTree>
    <p:extLst>
      <p:ext uri="{BB962C8B-B14F-4D97-AF65-F5344CB8AC3E}">
        <p14:creationId xmlns:p14="http://schemas.microsoft.com/office/powerpoint/2010/main" val="217015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Use as needed</a:t>
            </a:r>
            <a:r>
              <a:rPr lang="en-US" baseline="0" dirty="0"/>
              <a:t> for review and also for Science Fair Background preparation. </a:t>
            </a:r>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8CAF41B-9319-4D87-883D-7E7D6F694CE3}" type="slidenum">
              <a:rPr lang="en-US" smtClean="0"/>
              <a:pPr/>
              <a:t>28</a:t>
            </a:fld>
            <a:endParaRPr lang="en-US"/>
          </a:p>
        </p:txBody>
      </p:sp>
    </p:spTree>
    <p:extLst>
      <p:ext uri="{BB962C8B-B14F-4D97-AF65-F5344CB8AC3E}">
        <p14:creationId xmlns:p14="http://schemas.microsoft.com/office/powerpoint/2010/main" val="3955633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0D25B1B3-17C0-4A2E-B80F-6BD5D91260C0}" type="slidenum">
              <a:rPr lang="en-US" smtClean="0"/>
              <a:t>29</a:t>
            </a:fld>
            <a:endParaRPr lang="en-US"/>
          </a:p>
        </p:txBody>
      </p:sp>
    </p:spTree>
    <p:extLst>
      <p:ext uri="{BB962C8B-B14F-4D97-AF65-F5344CB8AC3E}">
        <p14:creationId xmlns:p14="http://schemas.microsoft.com/office/powerpoint/2010/main" val="34974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Engage:  </a:t>
            </a:r>
            <a:r>
              <a:rPr lang="en-US"/>
              <a:t>Have students sing the rap to identify key steps in the scientific method. Students share out.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0E42CBF-0D4F-4FCF-BDC0-BC9398998EED}" type="slidenum">
              <a:rPr lang="en-US" smtClean="0"/>
              <a:pPr/>
              <a:t>3</a:t>
            </a:fld>
            <a:endParaRPr lang="en-US"/>
          </a:p>
        </p:txBody>
      </p:sp>
    </p:spTree>
    <p:extLst>
      <p:ext uri="{BB962C8B-B14F-4D97-AF65-F5344CB8AC3E}">
        <p14:creationId xmlns:p14="http://schemas.microsoft.com/office/powerpoint/2010/main" val="402050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30</a:t>
            </a:fld>
            <a:endParaRPr lang="en-US"/>
          </a:p>
        </p:txBody>
      </p:sp>
    </p:spTree>
    <p:extLst>
      <p:ext uri="{BB962C8B-B14F-4D97-AF65-F5344CB8AC3E}">
        <p14:creationId xmlns:p14="http://schemas.microsoft.com/office/powerpoint/2010/main" val="1086016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31</a:t>
            </a:fld>
            <a:endParaRPr lang="en-US"/>
          </a:p>
        </p:txBody>
      </p:sp>
    </p:spTree>
    <p:extLst>
      <p:ext uri="{BB962C8B-B14F-4D97-AF65-F5344CB8AC3E}">
        <p14:creationId xmlns:p14="http://schemas.microsoft.com/office/powerpoint/2010/main" val="368947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32</a:t>
            </a:fld>
            <a:endParaRPr lang="en-US"/>
          </a:p>
        </p:txBody>
      </p:sp>
    </p:spTree>
    <p:extLst>
      <p:ext uri="{BB962C8B-B14F-4D97-AF65-F5344CB8AC3E}">
        <p14:creationId xmlns:p14="http://schemas.microsoft.com/office/powerpoint/2010/main" val="3216226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E7F0BAE-0CF2-4660-98B9-7EF60044B438}" type="slidenum">
              <a:rPr lang="en-US" smtClean="0">
                <a:latin typeface="Times" pitchFamily="18" charset="0"/>
              </a:rPr>
              <a:pPr/>
              <a:t>33</a:t>
            </a:fld>
            <a:endParaRPr lang="en-US">
              <a:latin typeface="Times"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pPr eaLnBrk="1" hangingPunct="1"/>
            <a:endParaRPr lang="en-US" dirty="0"/>
          </a:p>
        </p:txBody>
      </p:sp>
    </p:spTree>
    <p:extLst>
      <p:ext uri="{BB962C8B-B14F-4D97-AF65-F5344CB8AC3E}">
        <p14:creationId xmlns:p14="http://schemas.microsoft.com/office/powerpoint/2010/main" val="4059066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34</a:t>
            </a:fld>
            <a:endParaRPr lang="en-US"/>
          </a:p>
        </p:txBody>
      </p:sp>
    </p:spTree>
    <p:extLst>
      <p:ext uri="{BB962C8B-B14F-4D97-AF65-F5344CB8AC3E}">
        <p14:creationId xmlns:p14="http://schemas.microsoft.com/office/powerpoint/2010/main" val="4141980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35</a:t>
            </a:fld>
            <a:endParaRPr lang="en-US"/>
          </a:p>
        </p:txBody>
      </p:sp>
    </p:spTree>
    <p:extLst>
      <p:ext uri="{BB962C8B-B14F-4D97-AF65-F5344CB8AC3E}">
        <p14:creationId xmlns:p14="http://schemas.microsoft.com/office/powerpoint/2010/main" val="1319673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36</a:t>
            </a:fld>
            <a:endParaRPr lang="en-US"/>
          </a:p>
        </p:txBody>
      </p:sp>
    </p:spTree>
    <p:extLst>
      <p:ext uri="{BB962C8B-B14F-4D97-AF65-F5344CB8AC3E}">
        <p14:creationId xmlns:p14="http://schemas.microsoft.com/office/powerpoint/2010/main" val="4259836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37</a:t>
            </a:fld>
            <a:endParaRPr lang="en-US"/>
          </a:p>
        </p:txBody>
      </p:sp>
    </p:spTree>
    <p:extLst>
      <p:ext uri="{BB962C8B-B14F-4D97-AF65-F5344CB8AC3E}">
        <p14:creationId xmlns:p14="http://schemas.microsoft.com/office/powerpoint/2010/main" val="1937094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38</a:t>
            </a:fld>
            <a:endParaRPr lang="en-US"/>
          </a:p>
        </p:txBody>
      </p:sp>
    </p:spTree>
    <p:extLst>
      <p:ext uri="{BB962C8B-B14F-4D97-AF65-F5344CB8AC3E}">
        <p14:creationId xmlns:p14="http://schemas.microsoft.com/office/powerpoint/2010/main" val="1638680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39</a:t>
            </a:fld>
            <a:endParaRPr lang="en-US"/>
          </a:p>
        </p:txBody>
      </p:sp>
    </p:spTree>
    <p:extLst>
      <p:ext uri="{BB962C8B-B14F-4D97-AF65-F5344CB8AC3E}">
        <p14:creationId xmlns:p14="http://schemas.microsoft.com/office/powerpoint/2010/main" val="167602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Engage/Explore: </a:t>
            </a:r>
            <a:r>
              <a:rPr lang="en-US" dirty="0"/>
              <a:t>play the video clip.  Ask students to define the scientific method in one sentence in their notebooks.  Share out and discuss. Then click to reveal one way to define it.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8F8764B-36F1-4D17-A9B0-2265D5E5E91F}" type="slidenum">
              <a:rPr lang="en-US" smtClean="0"/>
              <a:pPr/>
              <a:t>4</a:t>
            </a:fld>
            <a:endParaRPr lang="en-US"/>
          </a:p>
        </p:txBody>
      </p:sp>
    </p:spTree>
    <p:extLst>
      <p:ext uri="{BB962C8B-B14F-4D97-AF65-F5344CB8AC3E}">
        <p14:creationId xmlns:p14="http://schemas.microsoft.com/office/powerpoint/2010/main" val="3369649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E204B0C-63DB-427A-BA23-978BC7FFD64C}" type="slidenum">
              <a:rPr lang="en-US" smtClean="0">
                <a:latin typeface="Times" pitchFamily="18" charset="0"/>
              </a:rPr>
              <a:pPr/>
              <a:t>40</a:t>
            </a:fld>
            <a:endParaRPr lang="en-US">
              <a:latin typeface="Times"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on hyperlink: </a:t>
            </a:r>
            <a:r>
              <a:rPr lang="en-US" dirty="0">
                <a:hlinkClick r:id="rId3" action="ppaction://hlinkpres?slideindex=1&amp;slidetitle="/>
              </a:rPr>
              <a:t>science fair blank template </a:t>
            </a:r>
            <a:r>
              <a:rPr lang="en-US" dirty="0"/>
              <a:t>to show students a resource they can modify to create their own science investigation presentation.</a:t>
            </a:r>
          </a:p>
          <a:p>
            <a:pPr eaLnBrk="1" hangingPunct="1"/>
            <a:endParaRPr lang="en-US" dirty="0"/>
          </a:p>
        </p:txBody>
      </p:sp>
    </p:spTree>
    <p:extLst>
      <p:ext uri="{BB962C8B-B14F-4D97-AF65-F5344CB8AC3E}">
        <p14:creationId xmlns:p14="http://schemas.microsoft.com/office/powerpoint/2010/main" val="2936392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p>
          <a:p>
            <a:endParaRPr lang="en-US" dirty="0"/>
          </a:p>
        </p:txBody>
      </p:sp>
      <p:sp>
        <p:nvSpPr>
          <p:cNvPr id="4" name="Slide Number Placeholder 3"/>
          <p:cNvSpPr>
            <a:spLocks noGrp="1"/>
          </p:cNvSpPr>
          <p:nvPr>
            <p:ph type="sldNum" sz="quarter" idx="10"/>
          </p:nvPr>
        </p:nvSpPr>
        <p:spPr/>
        <p:txBody>
          <a:bodyPr/>
          <a:lstStyle/>
          <a:p>
            <a:fld id="{0D25B1B3-17C0-4A2E-B80F-6BD5D91260C0}" type="slidenum">
              <a:rPr lang="en-US" smtClean="0"/>
              <a:t>41</a:t>
            </a:fld>
            <a:endParaRPr lang="en-US"/>
          </a:p>
        </p:txBody>
      </p:sp>
    </p:spTree>
    <p:extLst>
      <p:ext uri="{BB962C8B-B14F-4D97-AF65-F5344CB8AC3E}">
        <p14:creationId xmlns:p14="http://schemas.microsoft.com/office/powerpoint/2010/main" val="389128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on line</a:t>
            </a:r>
          </a:p>
        </p:txBody>
      </p:sp>
      <p:sp>
        <p:nvSpPr>
          <p:cNvPr id="4" name="Slide Number Placeholder 3"/>
          <p:cNvSpPr>
            <a:spLocks noGrp="1"/>
          </p:cNvSpPr>
          <p:nvPr>
            <p:ph type="sldNum" sz="quarter" idx="10"/>
          </p:nvPr>
        </p:nvSpPr>
        <p:spPr/>
        <p:txBody>
          <a:bodyPr/>
          <a:lstStyle/>
          <a:p>
            <a:fld id="{0D25B1B3-17C0-4A2E-B80F-6BD5D91260C0}" type="slidenum">
              <a:rPr lang="en-US" smtClean="0"/>
              <a:t>43</a:t>
            </a:fld>
            <a:endParaRPr lang="en-US"/>
          </a:p>
        </p:txBody>
      </p:sp>
    </p:spTree>
    <p:extLst>
      <p:ext uri="{BB962C8B-B14F-4D97-AF65-F5344CB8AC3E}">
        <p14:creationId xmlns:p14="http://schemas.microsoft.com/office/powerpoint/2010/main" val="231235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Ask students to name the steps.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949996A-165A-4099-B39E-6476AF6FE1BD}" type="slidenum">
              <a:rPr lang="en-US" smtClean="0"/>
              <a:pPr/>
              <a:t>5</a:t>
            </a:fld>
            <a:endParaRPr lang="en-US"/>
          </a:p>
        </p:txBody>
      </p:sp>
    </p:spTree>
    <p:extLst>
      <p:ext uri="{BB962C8B-B14F-4D97-AF65-F5344CB8AC3E}">
        <p14:creationId xmlns:p14="http://schemas.microsoft.com/office/powerpoint/2010/main" val="384563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Hyperlinks</a:t>
            </a:r>
            <a:r>
              <a:rPr lang="en-US" baseline="0" dirty="0"/>
              <a:t> to</a:t>
            </a:r>
            <a:r>
              <a:rPr lang="en-US" dirty="0"/>
              <a:t> Online resources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BF3AC43-E493-4B56-B765-4BA96344D7E1}" type="slidenum">
              <a:rPr lang="en-US" smtClean="0"/>
              <a:pPr/>
              <a:t>6</a:t>
            </a:fld>
            <a:endParaRPr lang="en-US"/>
          </a:p>
        </p:txBody>
      </p:sp>
    </p:spTree>
    <p:extLst>
      <p:ext uri="{BB962C8B-B14F-4D97-AF65-F5344CB8AC3E}">
        <p14:creationId xmlns:p14="http://schemas.microsoft.com/office/powerpoint/2010/main" val="289067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
            </a:r>
          </a:p>
        </p:txBody>
      </p:sp>
      <p:sp>
        <p:nvSpPr>
          <p:cNvPr id="4" name="Slide Number Placeholder 3"/>
          <p:cNvSpPr>
            <a:spLocks noGrp="1"/>
          </p:cNvSpPr>
          <p:nvPr>
            <p:ph type="sldNum" sz="quarter" idx="10"/>
          </p:nvPr>
        </p:nvSpPr>
        <p:spPr/>
        <p:txBody>
          <a:bodyPr/>
          <a:lstStyle/>
          <a:p>
            <a:fld id="{0D25B1B3-17C0-4A2E-B80F-6BD5D91260C0}" type="slidenum">
              <a:rPr lang="en-US" smtClean="0"/>
              <a:t>7</a:t>
            </a:fld>
            <a:endParaRPr lang="en-US"/>
          </a:p>
        </p:txBody>
      </p:sp>
    </p:spTree>
    <p:extLst>
      <p:ext uri="{BB962C8B-B14F-4D97-AF65-F5344CB8AC3E}">
        <p14:creationId xmlns:p14="http://schemas.microsoft.com/office/powerpoint/2010/main" val="183932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C0E9E62-9426-4346-A8E9-67622417F57F}" type="slidenum">
              <a:rPr lang="en-US" smtClean="0">
                <a:latin typeface="Times" pitchFamily="18" charset="0"/>
              </a:rPr>
              <a:pPr/>
              <a:t>8</a:t>
            </a:fld>
            <a:endParaRPr lang="en-US">
              <a:latin typeface="Times"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161034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EC656C-3A3A-48A7-BC33-6CA65C9239CF}" type="slidenum">
              <a:rPr lang="en-US" smtClean="0">
                <a:latin typeface="Times" pitchFamily="18" charset="0"/>
              </a:rPr>
              <a:pPr/>
              <a:t>9</a:t>
            </a:fld>
            <a:endParaRPr lang="en-US">
              <a:latin typeface="Times"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Discuss </a:t>
            </a:r>
          </a:p>
          <a:p>
            <a:pPr eaLnBrk="1" hangingPunct="1">
              <a:spcBef>
                <a:spcPct val="0"/>
              </a:spcBef>
            </a:pPr>
            <a:endParaRPr lang="en-US" dirty="0"/>
          </a:p>
        </p:txBody>
      </p:sp>
    </p:spTree>
    <p:extLst>
      <p:ext uri="{BB962C8B-B14F-4D97-AF65-F5344CB8AC3E}">
        <p14:creationId xmlns:p14="http://schemas.microsoft.com/office/powerpoint/2010/main" val="399651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C9DC0F5-B49F-45EE-B54E-11560503156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
        <p:nvSpPr>
          <p:cNvPr id="7"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193520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287"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dirty="0"/>
              <a:t>Click to edit Master title style</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07824A7-5362-4664-BE11-F4D31F36A976}" type="slidenum">
              <a:rPr lang="en-US"/>
              <a:pPr>
                <a:defRPr/>
              </a:pPr>
              <a:t>‹#›</a:t>
            </a:fld>
            <a:endParaRPr lang="en-US"/>
          </a:p>
        </p:txBody>
      </p:sp>
      <p:pic>
        <p:nvPicPr>
          <p:cNvPr id="16" name="Picture 5" descr="Seal-NEW COLO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Footer Placeholder 4"/>
          <p:cNvSpPr txBox="1">
            <a:spLocks/>
          </p:cNvSpPr>
          <p:nvPr userDrawn="1"/>
        </p:nvSpPr>
        <p:spPr>
          <a:xfrm>
            <a:off x="4432300" y="63246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pic>
        <p:nvPicPr>
          <p:cNvPr id="1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83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8D07352-5664-41A8-B494-8EE92240A560}"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
        <p:nvSpPr>
          <p:cNvPr id="5"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374157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90A8095-771A-4E51-8BE3-B725BCB69D5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39932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dirty="0"/>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lvl1pPr>
          </a:lstStyle>
          <a:p>
            <a:pPr>
              <a:defRPr/>
            </a:pPr>
            <a:endParaRPr lang="en-US"/>
          </a:p>
        </p:txBody>
      </p:sp>
      <p:sp>
        <p:nvSpPr>
          <p:cNvPr id="6" name="Rectangle 68"/>
          <p:cNvSpPr>
            <a:spLocks noGrp="1" noChangeArrowheads="1"/>
          </p:cNvSpPr>
          <p:nvPr>
            <p:ph type="ftr" sz="quarter" idx="11"/>
          </p:nvPr>
        </p:nvSpPr>
        <p:spPr/>
        <p:txBody>
          <a:bodyPr/>
          <a:lstStyle>
            <a:lvl1pPr>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vl1pPr>
          </a:lstStyle>
          <a:p>
            <a:pPr>
              <a:defRPr/>
            </a:pPr>
            <a:fld id="{2F789493-3E46-4226-AACB-476FE6AD1BB5}" type="slidenum">
              <a:rPr lang="en-US"/>
              <a:pPr>
                <a:defRPr/>
              </a:pPr>
              <a:t>‹#›</a:t>
            </a:fld>
            <a:endParaRPr lang="en-US" dirty="0"/>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26729116"/>
      </p:ext>
    </p:extLst>
  </p:cSld>
  <p:clrMapOvr>
    <a:masterClrMapping/>
  </p:clrMapOvr>
  <p:transition spd="med">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03CF89-7555-43BC-8A54-A87066E678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284534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4323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r>
              <a:rPr lang="en-US" dirty="0"/>
              <a:t>Department of Mathematics and Science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1FACB2-16BB-4CD8-8D60-39139A09A362}" type="slidenum">
              <a:rPr lang="en-US">
                <a:solidFill>
                  <a:prstClr val="black">
                    <a:tint val="75000"/>
                  </a:prstClr>
                </a:solidFill>
              </a:rPr>
              <a:pPr>
                <a:defRPr/>
              </a:pPr>
              <a:t>‹#›</a:t>
            </a:fld>
            <a:endParaRPr lang="en-US">
              <a:solidFill>
                <a:prstClr val="black">
                  <a:tint val="75000"/>
                </a:prstClr>
              </a:solidFill>
            </a:endParaRPr>
          </a:p>
        </p:txBody>
      </p:sp>
      <p:pic>
        <p:nvPicPr>
          <p:cNvPr id="7" name="Picture 5" descr="Seal-NEW COLOR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pp.discoveryeducation.com/learn/videos/ea7b9205-12f0-4185-a308-e7f9e8040b5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5.wmf"/><Relationship Id="rId4" Type="http://schemas.openxmlformats.org/officeDocument/2006/relationships/hyperlink" Target="https://app.discoveryeducation.com/learn/player/b9d43afa-f8f9-4941-ae6c-08e218f91f5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p.discoveryeducation.com/learn/player/7537734e-e009-436d-866b-de09af3a192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inquiryinaction.org/classroomactivities/activity.php?id=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www.inquiryinaction.org/classroomactivities/activity.php?id=5" TargetMode="External"/><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inquiryinaction.org/classroomactivities/activity.php?id=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cience.dadeschools.net/elementaryScienceFair/resources.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7.wmf"/><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0.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1.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5.jpeg"/><Relationship Id="rId5" Type="http://schemas.openxmlformats.org/officeDocument/2006/relationships/image" Target="../media/image44.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hyperlink" Target="https://app.discoveryeducation.com/learn/player/af7bdb38-a9b3-42ee-9c23-892498e02e5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science.dadeschools.net/elementaryScienceFair/resources.html"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7.wmf"/><Relationship Id="rId4" Type="http://schemas.openxmlformats.org/officeDocument/2006/relationships/image" Target="../media/image36.wmf"/></Relationships>
</file>

<file path=ppt/slides/_rels/slide4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app.discoveryeducation.com/player/?assetGuid=df901eaa-9a26-4d22-b589-da77dab08a6e&amp;fromMyDe=0&amp;isPrinterFriendly=0&amp;provider=&amp;isLessonFromHealth=0&amp;productcode=DSCE&amp;isAssigned=false&amp;includeHeader=YES&amp;homeworkGuid" TargetMode="External"/><Relationship Id="rId3" Type="http://schemas.openxmlformats.org/officeDocument/2006/relationships/hyperlink" Target="http://www.inquiryinaction.org/" TargetMode="External"/><Relationship Id="rId7" Type="http://schemas.openxmlformats.org/officeDocument/2006/relationships/hyperlink" Target="http://app.discoveryeducation.com/player/?assetGuid=ff8f973d-8699-47b6-a3f0-cce1c5794f5d&amp;fromMyDe=0&amp;isPrinterFriendly=0&amp;provider=&amp;isLessonFromHealth=0&amp;productcode=DSCE&amp;isAssigned=false&amp;includeHeader=YES&amp;homeworkGuid"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app.discoveryeducation.com/core:glossary/?assetGuid=15b534cf-207d-46bb-aa6a-ce75376b4541&amp;blnAllWords=1&amp;" TargetMode="External"/><Relationship Id="rId11" Type="http://schemas.openxmlformats.org/officeDocument/2006/relationships/hyperlink" Target="http://app.discoveryeducation.com/player/view/assetGuid/78D4AE32-97F3-4326-835F-831CB751135F" TargetMode="External"/><Relationship Id="rId5" Type="http://schemas.openxmlformats.org/officeDocument/2006/relationships/hyperlink" Target="http://glencoe.mcgraw-hill.com/sites/0078600472/student_view0/brainpop_movies.html" TargetMode="External"/><Relationship Id="rId10" Type="http://schemas.openxmlformats.org/officeDocument/2006/relationships/hyperlink" Target="http://app.discoveryeducation.com/player/?assetGuid=11d5de3c-fdb4-4ed3-8975-99da3cbd1357&amp;fromMyDe=0&amp;isPrinterFriendly=0&amp;provider=&amp;isLessonFromHealth=0&amp;productcode=US&amp;isAssigned=false&amp;includeHeader=YES&amp;homeworkGuid" TargetMode="External"/><Relationship Id="rId4" Type="http://schemas.openxmlformats.org/officeDocument/2006/relationships/hyperlink" Target="http://studyjams.scholastic.com/studyjams/jams/science/scientific-inquiry/scientific-methods.htm" TargetMode="External"/><Relationship Id="rId9" Type="http://schemas.openxmlformats.org/officeDocument/2006/relationships/hyperlink" Target="http://app.discoveryeducation.com/player/view/assetGuid/DF901EAA-9A26-4D22-B589-DA77DAB08A6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udyjams.scholastic.com/studyjams/jams/science/scientific-inquiry/scientific-methods.ht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glencoe.mcgraw-hill.com/sites/dl/free/0078600472/164155/00044686.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p.discoveryeducation.com/learn/player/adfeba39-de60-47c3-b7b8-1e7381b2593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hyperlink" Target="https://app.discoveryeducation.com/learn/player/ea7b9205-12f0-4185-a308-e7f9e8040b5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990600" y="152400"/>
            <a:ext cx="7848600" cy="1600200"/>
          </a:xfrm>
        </p:spPr>
        <p:txBody>
          <a:bodyPr/>
          <a:lstStyle/>
          <a:p>
            <a:pPr eaLnBrk="1" hangingPunct="1">
              <a:defRPr/>
            </a:pPr>
            <a:r>
              <a:rPr lang="en-US" sz="5400" dirty="0">
                <a:solidFill>
                  <a:srgbClr val="0070C0"/>
                </a:solidFill>
                <a:latin typeface="Kristen ITC" pitchFamily="66" charset="0"/>
              </a:rPr>
              <a:t>Think Like a Scientist!</a:t>
            </a:r>
          </a:p>
        </p:txBody>
      </p:sp>
      <p:pic>
        <p:nvPicPr>
          <p:cNvPr id="4100" name="Picture 4" descr="chemistr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07" y="1447800"/>
            <a:ext cx="367563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10800000" flipV="1">
            <a:off x="990600" y="1225183"/>
            <a:ext cx="7341476" cy="4524315"/>
          </a:xfrm>
          <a:prstGeom prst="rect">
            <a:avLst/>
          </a:prstGeom>
        </p:spPr>
        <p:txBody>
          <a:bodyPr wrap="square">
            <a:spAutoFit/>
          </a:bodyPr>
          <a:lstStyle/>
          <a:p>
            <a:pPr>
              <a:defRPr/>
            </a:pPr>
            <a:endParaRPr lang="en-US" b="1" dirty="0">
              <a:effectLst>
                <a:outerShdw blurRad="38100" dist="38100" dir="2700000" algn="tl">
                  <a:srgbClr val="000000">
                    <a:alpha val="43137"/>
                  </a:srgbClr>
                </a:outerShdw>
              </a:effectLst>
              <a:latin typeface="Calibri" pitchFamily="34" charset="0"/>
              <a:cs typeface="Calibri" pitchFamily="34" charset="0"/>
            </a:endParaRPr>
          </a:p>
          <a:p>
            <a:pPr>
              <a:defRPr/>
            </a:pPr>
            <a:endParaRPr lang="en-US" b="1"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2400" b="1"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b="1" dirty="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b="1" dirty="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pPr algn="ctr">
              <a:defRPr/>
            </a:pPr>
            <a:r>
              <a:rPr lang="en-US" sz="3200" b="1" dirty="0">
                <a:solidFill>
                  <a:srgbClr val="00B050"/>
                </a:solidFill>
                <a:effectLst>
                  <a:outerShdw blurRad="38100" dist="38100" dir="2700000" algn="tl">
                    <a:srgbClr val="000000">
                      <a:alpha val="43137"/>
                    </a:srgbClr>
                  </a:outerShdw>
                </a:effectLst>
                <a:latin typeface="Calibri" pitchFamily="34" charset="0"/>
                <a:cs typeface="Calibri" pitchFamily="34" charset="0"/>
              </a:rPr>
              <a:t>Nature of  Science </a:t>
            </a:r>
          </a:p>
          <a:p>
            <a:pPr algn="ctr">
              <a:defRPr/>
            </a:pPr>
            <a:endParaRPr lang="en-US" sz="1400" b="1" dirty="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pPr algn="ctr">
              <a:defRPr/>
            </a:pPr>
            <a:r>
              <a:rPr lang="en-US" sz="2400" b="1" dirty="0">
                <a:effectLst>
                  <a:outerShdw blurRad="38100" dist="38100" dir="2700000" algn="tl">
                    <a:srgbClr val="000000">
                      <a:alpha val="43137"/>
                    </a:srgbClr>
                  </a:outerShdw>
                </a:effectLst>
                <a:latin typeface="Calibri" pitchFamily="34" charset="0"/>
                <a:cs typeface="Calibri" pitchFamily="34" charset="0"/>
              </a:rPr>
              <a:t>Big Idea 1: The Practice of Science</a:t>
            </a:r>
            <a:endParaRPr lang="en-US" sz="1400" b="1"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1400" b="1" dirty="0">
              <a:effectLst>
                <a:outerShdw blurRad="38100" dist="38100" dir="2700000" algn="tl">
                  <a:srgbClr val="000000">
                    <a:alpha val="43137"/>
                  </a:srgbClr>
                </a:outerShdw>
              </a:effectLst>
              <a:latin typeface="Calibri" pitchFamily="34" charset="0"/>
              <a:cs typeface="Calibri" pitchFamily="34" charset="0"/>
            </a:endParaRPr>
          </a:p>
          <a:p>
            <a:pPr algn="ctr">
              <a:defRPr/>
            </a:pPr>
            <a:r>
              <a:rPr lang="en-US" sz="2400" b="1" dirty="0">
                <a:effectLst>
                  <a:outerShdw blurRad="38100" dist="38100" dir="2700000" algn="tl">
                    <a:srgbClr val="000000">
                      <a:alpha val="43137"/>
                    </a:srgbClr>
                  </a:outerShdw>
                </a:effectLst>
                <a:latin typeface="Calibri" pitchFamily="34" charset="0"/>
                <a:cs typeface="Calibri" pitchFamily="34" charset="0"/>
              </a:rPr>
              <a:t>Big Idea 2: The Characteristics of Scientific Knowledge</a:t>
            </a:r>
          </a:p>
          <a:p>
            <a:pPr algn="ctr">
              <a:defRPr/>
            </a:pPr>
            <a:endParaRPr lang="en-US" sz="2400" b="1" dirty="0">
              <a:effectLst>
                <a:outerShdw blurRad="38100" dist="38100" dir="2700000" algn="tl">
                  <a:srgbClr val="000000">
                    <a:alpha val="43137"/>
                  </a:srgbClr>
                </a:outerShdw>
              </a:effectLst>
              <a:latin typeface="Calibri" pitchFamily="34" charset="0"/>
              <a:cs typeface="Calibri" pitchFamily="34" charset="0"/>
            </a:endParaRPr>
          </a:p>
          <a:p>
            <a:pPr algn="ctr">
              <a:defRPr/>
            </a:pPr>
            <a:r>
              <a:rPr lang="en-US" sz="3200" b="1" dirty="0">
                <a:effectLst>
                  <a:outerShdw blurRad="38100" dist="38100" dir="2700000" algn="tl">
                    <a:srgbClr val="000000">
                      <a:alpha val="43137"/>
                    </a:srgbClr>
                  </a:outerShdw>
                </a:effectLst>
                <a:latin typeface="Calibri" pitchFamily="34" charset="0"/>
                <a:cs typeface="Calibri" pitchFamily="34" charset="0"/>
              </a:rPr>
              <a:t>M&amp;M’s Scientific Investigation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50368" y="228600"/>
            <a:ext cx="8162925" cy="1090613"/>
          </a:xfrm>
        </p:spPr>
        <p:txBody>
          <a:bodyPr/>
          <a:lstStyle/>
          <a:p>
            <a:pPr eaLnBrk="1" hangingPunct="1">
              <a:defRPr/>
            </a:pPr>
            <a:r>
              <a:rPr lang="en-US" dirty="0">
                <a:solidFill>
                  <a:srgbClr val="0070C0"/>
                </a:solidFill>
                <a:latin typeface="Kristen ITC" pitchFamily="66" charset="0"/>
              </a:rPr>
              <a:t>Step 4:  Planning Continued</a:t>
            </a:r>
          </a:p>
        </p:txBody>
      </p:sp>
      <p:sp>
        <p:nvSpPr>
          <p:cNvPr id="9219" name="Rectangle 4"/>
          <p:cNvSpPr>
            <a:spLocks noGrp="1" noChangeArrowheads="1"/>
          </p:cNvSpPr>
          <p:nvPr>
            <p:ph type="body" sz="half" idx="2"/>
          </p:nvPr>
        </p:nvSpPr>
        <p:spPr>
          <a:xfrm>
            <a:off x="762000" y="1219200"/>
            <a:ext cx="7880350" cy="4876800"/>
          </a:xfrm>
        </p:spPr>
        <p:txBody>
          <a:bodyPr/>
          <a:lstStyle/>
          <a:p>
            <a:pPr eaLnBrk="1" hangingPunct="1">
              <a:lnSpc>
                <a:spcPct val="90000"/>
              </a:lnSpc>
              <a:defRPr/>
            </a:pPr>
            <a:r>
              <a:rPr lang="en-US" sz="2800" dirty="0"/>
              <a:t>Write your </a:t>
            </a:r>
            <a:r>
              <a:rPr lang="en-US" sz="2800" dirty="0">
                <a:hlinkClick r:id="rId3"/>
              </a:rPr>
              <a:t>procedures</a:t>
            </a:r>
            <a:r>
              <a:rPr lang="en-US" sz="2800" dirty="0"/>
              <a:t> or the steps you will  </a:t>
            </a:r>
          </a:p>
          <a:p>
            <a:pPr eaLnBrk="1" hangingPunct="1">
              <a:lnSpc>
                <a:spcPct val="90000"/>
              </a:lnSpc>
              <a:buFont typeface="Wingdings" pitchFamily="2" charset="2"/>
              <a:buNone/>
              <a:defRPr/>
            </a:pPr>
            <a:r>
              <a:rPr lang="en-US" sz="2800" dirty="0"/>
              <a:t>    follow in your experiment.  </a:t>
            </a:r>
          </a:p>
          <a:p>
            <a:pPr eaLnBrk="1" hangingPunct="1">
              <a:lnSpc>
                <a:spcPct val="90000"/>
              </a:lnSpc>
              <a:defRPr/>
            </a:pPr>
            <a:r>
              <a:rPr lang="en-US" sz="2800" dirty="0"/>
              <a:t>Each procedure step needs to be numbered.</a:t>
            </a:r>
          </a:p>
          <a:p>
            <a:pPr eaLnBrk="1" hangingPunct="1">
              <a:lnSpc>
                <a:spcPct val="90000"/>
              </a:lnSpc>
              <a:defRPr/>
            </a:pPr>
            <a:r>
              <a:rPr lang="en-US" sz="2800" dirty="0"/>
              <a:t>Each step needs to begin with a verb.</a:t>
            </a:r>
          </a:p>
          <a:p>
            <a:pPr eaLnBrk="1" hangingPunct="1">
              <a:lnSpc>
                <a:spcPct val="90000"/>
              </a:lnSpc>
              <a:defRPr/>
            </a:pPr>
            <a:r>
              <a:rPr lang="en-US" sz="2800" dirty="0"/>
              <a:t>These procedures will insure that all variables are kept the same (constant) or controlled except the one you are testing (independent).  </a:t>
            </a:r>
          </a:p>
          <a:p>
            <a:pPr eaLnBrk="1" hangingPunct="1">
              <a:lnSpc>
                <a:spcPct val="90000"/>
              </a:lnSpc>
              <a:defRPr/>
            </a:pPr>
            <a:r>
              <a:rPr lang="en-US" sz="2800" dirty="0"/>
              <a:t>Identify control group = what remains the same (not the test variable).</a:t>
            </a:r>
          </a:p>
          <a:p>
            <a:pPr eaLnBrk="1" hangingPunct="1">
              <a:lnSpc>
                <a:spcPct val="90000"/>
              </a:lnSpc>
              <a:defRPr/>
            </a:pPr>
            <a:r>
              <a:rPr lang="en-US" sz="2800" dirty="0"/>
              <a:t>Figure out and collect the materials needed for the experiment.</a:t>
            </a:r>
          </a:p>
          <a:p>
            <a:pPr eaLnBrk="1" hangingPunct="1">
              <a:lnSpc>
                <a:spcPct val="90000"/>
              </a:lnSpc>
              <a:defRPr/>
            </a:pPr>
            <a:endParaRPr lang="en-US" sz="2800" dirty="0"/>
          </a:p>
          <a:p>
            <a:pPr eaLnBrk="1" hangingPunct="1">
              <a:lnSpc>
                <a:spcPct val="90000"/>
              </a:lnSpc>
              <a:defRPr/>
            </a:pPr>
            <a:endParaRPr lang="en-US" sz="2800" dirty="0"/>
          </a:p>
          <a:p>
            <a:pPr eaLnBrk="1" hangingPunct="1">
              <a:lnSpc>
                <a:spcPct val="90000"/>
              </a:lnSpc>
              <a:defRPr/>
            </a:pPr>
            <a:endParaRPr lang="en-US" sz="2800" dirty="0"/>
          </a:p>
        </p:txBody>
      </p:sp>
    </p:spTree>
  </p:cSld>
  <p:clrMapOvr>
    <a:masterClrMapping/>
  </p:clrMapOvr>
  <p:transition spd="med">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81000"/>
            <a:ext cx="8162925" cy="1143000"/>
          </a:xfrm>
        </p:spPr>
        <p:txBody>
          <a:bodyPr/>
          <a:lstStyle/>
          <a:p>
            <a:pPr eaLnBrk="1" hangingPunct="1">
              <a:defRPr/>
            </a:pPr>
            <a:br>
              <a:rPr lang="en-US" sz="800" dirty="0">
                <a:solidFill>
                  <a:srgbClr val="FFFF00"/>
                </a:solidFill>
                <a:latin typeface="Kristen ITC" pitchFamily="66" charset="0"/>
              </a:rPr>
            </a:br>
            <a:r>
              <a:rPr lang="en-US" dirty="0">
                <a:solidFill>
                  <a:srgbClr val="0070C0"/>
                </a:solidFill>
                <a:latin typeface="Kristen ITC" pitchFamily="66" charset="0"/>
              </a:rPr>
              <a:t>Step 5: Collect, Organize, and Display Data</a:t>
            </a:r>
          </a:p>
        </p:txBody>
      </p:sp>
      <p:pic>
        <p:nvPicPr>
          <p:cNvPr id="14340"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93675" y="1905000"/>
            <a:ext cx="1843088" cy="1752600"/>
          </a:xfrm>
        </p:spPr>
      </p:pic>
      <p:sp>
        <p:nvSpPr>
          <p:cNvPr id="10243" name="Rectangle 3"/>
          <p:cNvSpPr>
            <a:spLocks noGrp="1" noChangeArrowheads="1"/>
          </p:cNvSpPr>
          <p:nvPr>
            <p:ph type="body" sz="half" idx="2"/>
          </p:nvPr>
        </p:nvSpPr>
        <p:spPr>
          <a:xfrm>
            <a:off x="2049273" y="1676400"/>
            <a:ext cx="6934200" cy="4876800"/>
          </a:xfrm>
        </p:spPr>
        <p:txBody>
          <a:bodyPr/>
          <a:lstStyle/>
          <a:p>
            <a:pPr eaLnBrk="1" hangingPunct="1">
              <a:defRPr/>
            </a:pPr>
            <a:r>
              <a:rPr lang="en-US" sz="2600" dirty="0"/>
              <a:t>Start the experiment.</a:t>
            </a:r>
          </a:p>
          <a:p>
            <a:pPr eaLnBrk="1" hangingPunct="1">
              <a:defRPr/>
            </a:pPr>
            <a:r>
              <a:rPr lang="en-US" sz="2600" dirty="0">
                <a:hlinkClick r:id="rId4"/>
              </a:rPr>
              <a:t>Observe and record </a:t>
            </a:r>
            <a:r>
              <a:rPr lang="en-US" sz="2600" dirty="0"/>
              <a:t>the quantitative data (numbers or measurements) collected during the experiment on a data table. (evidence)</a:t>
            </a:r>
          </a:p>
          <a:p>
            <a:pPr eaLnBrk="1" hangingPunct="1">
              <a:defRPr/>
            </a:pPr>
            <a:r>
              <a:rPr lang="en-US" sz="2600" dirty="0"/>
              <a:t>Repeat the experiment three or more times to confirm results.</a:t>
            </a:r>
          </a:p>
          <a:p>
            <a:pPr eaLnBrk="1" hangingPunct="1">
              <a:defRPr/>
            </a:pPr>
            <a:r>
              <a:rPr lang="en-US" sz="2600" dirty="0"/>
              <a:t>Take pictures during the experiment.</a:t>
            </a:r>
          </a:p>
          <a:p>
            <a:pPr eaLnBrk="1" hangingPunct="1">
              <a:defRPr/>
            </a:pPr>
            <a:r>
              <a:rPr lang="en-US" sz="2600" dirty="0"/>
              <a:t>Graph your data from all trials. (Dry Mix)</a:t>
            </a:r>
          </a:p>
          <a:p>
            <a:pPr eaLnBrk="1" hangingPunct="1">
              <a:defRPr/>
            </a:pPr>
            <a:r>
              <a:rPr lang="en-US" sz="2600" dirty="0"/>
              <a:t>Display under Data.</a:t>
            </a:r>
          </a:p>
          <a:p>
            <a:pPr eaLnBrk="1" hangingPunct="1">
              <a:defRPr/>
            </a:pPr>
            <a:r>
              <a:rPr lang="en-US" sz="2600" dirty="0"/>
              <a:t>Restate your data in a narrative form under results.</a:t>
            </a:r>
          </a:p>
          <a:p>
            <a:pPr eaLnBrk="1" hangingPunct="1">
              <a:defRPr/>
            </a:pPr>
            <a:endParaRPr lang="en-US" sz="2400" dirty="0"/>
          </a:p>
          <a:p>
            <a:pPr eaLnBrk="1" hangingPunct="1">
              <a:defRPr/>
            </a:pPr>
            <a:endParaRPr lang="en-US" sz="2400" dirty="0"/>
          </a:p>
        </p:txBody>
      </p:sp>
      <p:pic>
        <p:nvPicPr>
          <p:cNvPr id="14341" name="Picture 2" descr="C:\Documents and Settings\276172\Local Settings\Temporary Internet Files\Content.IE5\XMJQZVUN\MC9002305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114800"/>
            <a:ext cx="18843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304800"/>
            <a:ext cx="7815263" cy="1295400"/>
          </a:xfrm>
        </p:spPr>
        <p:txBody>
          <a:bodyPr/>
          <a:lstStyle/>
          <a:p>
            <a:pPr eaLnBrk="1" hangingPunct="1">
              <a:defRPr/>
            </a:pPr>
            <a:r>
              <a:rPr lang="en-US" dirty="0">
                <a:solidFill>
                  <a:srgbClr val="0070C0"/>
                </a:solidFill>
                <a:latin typeface="Kristen ITC" pitchFamily="66" charset="0"/>
              </a:rPr>
              <a:t>Step 6: </a:t>
            </a:r>
            <a:br>
              <a:rPr lang="en-US" dirty="0">
                <a:solidFill>
                  <a:srgbClr val="0070C0"/>
                </a:solidFill>
                <a:latin typeface="Kristen ITC" pitchFamily="66" charset="0"/>
              </a:rPr>
            </a:br>
            <a:r>
              <a:rPr lang="en-US" dirty="0">
                <a:solidFill>
                  <a:srgbClr val="0070C0"/>
                </a:solidFill>
                <a:latin typeface="Kristen ITC" pitchFamily="66" charset="0"/>
                <a:hlinkClick r:id="rId3"/>
              </a:rPr>
              <a:t>Drawing  Conclusions</a:t>
            </a:r>
            <a:endParaRPr lang="en-US" dirty="0">
              <a:solidFill>
                <a:srgbClr val="0070C0"/>
              </a:solidFill>
              <a:latin typeface="Kristen ITC" pitchFamily="66" charset="0"/>
            </a:endParaRPr>
          </a:p>
        </p:txBody>
      </p:sp>
      <p:sp>
        <p:nvSpPr>
          <p:cNvPr id="11267" name="Rectangle 3"/>
          <p:cNvSpPr>
            <a:spLocks noGrp="1" noChangeArrowheads="1"/>
          </p:cNvSpPr>
          <p:nvPr>
            <p:ph type="body" sz="half" idx="2"/>
          </p:nvPr>
        </p:nvSpPr>
        <p:spPr>
          <a:xfrm>
            <a:off x="228600" y="1676400"/>
            <a:ext cx="8610600" cy="5029200"/>
          </a:xfrm>
        </p:spPr>
        <p:txBody>
          <a:bodyPr/>
          <a:lstStyle/>
          <a:p>
            <a:pPr eaLnBrk="1" hangingPunct="1">
              <a:lnSpc>
                <a:spcPct val="90000"/>
              </a:lnSpc>
              <a:defRPr/>
            </a:pPr>
            <a:r>
              <a:rPr lang="en-US" sz="2800" dirty="0"/>
              <a:t>What was investigated? (Describe the problem statement.)</a:t>
            </a:r>
          </a:p>
          <a:p>
            <a:pPr eaLnBrk="1" hangingPunct="1">
              <a:lnSpc>
                <a:spcPct val="90000"/>
              </a:lnSpc>
              <a:defRPr/>
            </a:pPr>
            <a:r>
              <a:rPr lang="en-US" sz="2800" dirty="0"/>
              <a:t>Restate your hypothesis, and tell if it was supported(true) or not supported (false).</a:t>
            </a:r>
          </a:p>
          <a:p>
            <a:pPr eaLnBrk="1" hangingPunct="1">
              <a:lnSpc>
                <a:spcPct val="90000"/>
              </a:lnSpc>
              <a:defRPr/>
            </a:pPr>
            <a:r>
              <a:rPr lang="en-US" sz="2800" dirty="0"/>
              <a:t>What were the major findings – the evidence ? (Explain your results.)</a:t>
            </a:r>
          </a:p>
          <a:p>
            <a:pPr eaLnBrk="1" hangingPunct="1">
              <a:lnSpc>
                <a:spcPct val="90000"/>
              </a:lnSpc>
              <a:defRPr/>
            </a:pPr>
            <a:r>
              <a:rPr lang="en-US" sz="2800" dirty="0"/>
              <a:t>Look at everything that may have affected your results.  What possible explanation can you offer for your findings?</a:t>
            </a:r>
          </a:p>
          <a:p>
            <a:pPr eaLnBrk="1" hangingPunct="1">
              <a:lnSpc>
                <a:spcPct val="90000"/>
              </a:lnSpc>
              <a:buFont typeface="Wingdings" pitchFamily="2" charset="2"/>
              <a:buNone/>
              <a:defRPr/>
            </a:pPr>
            <a:endParaRPr lang="en-US" sz="2400" dirty="0"/>
          </a:p>
          <a:p>
            <a:pPr eaLnBrk="1" hangingPunct="1">
              <a:lnSpc>
                <a:spcPct val="90000"/>
              </a:lnSpc>
              <a:buFont typeface="Wingdings" pitchFamily="2" charset="2"/>
              <a:buNone/>
              <a:defRPr/>
            </a:pPr>
            <a:endParaRPr lang="en-US" sz="24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p:txBody>
      </p:sp>
      <p:pic>
        <p:nvPicPr>
          <p:cNvPr id="15364" name="Picture 2" descr="C:\Documents and Settings\276172\Local Settings\Temporary Internet Files\Content.IE5\CCMCJ80S\MP9004484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158854"/>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228600"/>
            <a:ext cx="7689850" cy="1066800"/>
          </a:xfrm>
        </p:spPr>
        <p:txBody>
          <a:bodyPr/>
          <a:lstStyle/>
          <a:p>
            <a:pPr eaLnBrk="1" hangingPunct="1">
              <a:defRPr/>
            </a:pPr>
            <a:r>
              <a:rPr lang="en-US" dirty="0">
                <a:solidFill>
                  <a:srgbClr val="0070C0"/>
                </a:solidFill>
                <a:latin typeface="Kristen ITC" pitchFamily="66" charset="0"/>
              </a:rPr>
              <a:t>Step 7: </a:t>
            </a:r>
            <a:br>
              <a:rPr lang="en-US" dirty="0">
                <a:solidFill>
                  <a:srgbClr val="0070C0"/>
                </a:solidFill>
                <a:latin typeface="Kristen ITC" pitchFamily="66" charset="0"/>
              </a:rPr>
            </a:br>
            <a:r>
              <a:rPr lang="en-US" dirty="0">
                <a:solidFill>
                  <a:srgbClr val="0070C0"/>
                </a:solidFill>
                <a:latin typeface="Kristen ITC" pitchFamily="66" charset="0"/>
              </a:rPr>
              <a:t>Making Applications       </a:t>
            </a:r>
          </a:p>
        </p:txBody>
      </p:sp>
      <p:sp>
        <p:nvSpPr>
          <p:cNvPr id="12291" name="Rectangle 3"/>
          <p:cNvSpPr>
            <a:spLocks noGrp="1" noChangeArrowheads="1"/>
          </p:cNvSpPr>
          <p:nvPr>
            <p:ph idx="1"/>
          </p:nvPr>
        </p:nvSpPr>
        <p:spPr>
          <a:xfrm>
            <a:off x="533400" y="2204113"/>
            <a:ext cx="8110538" cy="4648200"/>
          </a:xfrm>
        </p:spPr>
        <p:txBody>
          <a:bodyPr/>
          <a:lstStyle/>
          <a:p>
            <a:pPr eaLnBrk="1" hangingPunct="1">
              <a:buFont typeface="Wingdings" pitchFamily="2" charset="2"/>
              <a:buNone/>
              <a:defRPr/>
            </a:pPr>
            <a:endParaRPr lang="en-US" sz="2800" dirty="0"/>
          </a:p>
          <a:p>
            <a:pPr eaLnBrk="1" hangingPunct="1">
              <a:defRPr/>
            </a:pPr>
            <a:endParaRPr lang="en-US" sz="2800" dirty="0"/>
          </a:p>
          <a:p>
            <a:pPr eaLnBrk="1" hangingPunct="1">
              <a:defRPr/>
            </a:pPr>
            <a:r>
              <a:rPr lang="en-US" sz="2800" dirty="0"/>
              <a:t>What recommendations do you have for further study and for improving the experiment?</a:t>
            </a:r>
          </a:p>
          <a:p>
            <a:pPr eaLnBrk="1" hangingPunct="1">
              <a:defRPr/>
            </a:pPr>
            <a:r>
              <a:rPr lang="en-US" sz="2800" dirty="0"/>
              <a:t>Explain what you learned from your experiment that could be applied in real life.</a:t>
            </a:r>
          </a:p>
          <a:p>
            <a:pPr eaLnBrk="1" hangingPunct="1">
              <a:defRPr/>
            </a:pPr>
            <a:r>
              <a:rPr lang="en-US" sz="2800" dirty="0"/>
              <a:t>List any new question(s) that your experiment lead you to ask that could be tested in a new investigation.</a:t>
            </a:r>
          </a:p>
          <a:p>
            <a:pPr eaLnBrk="1" hangingPunct="1">
              <a:buFont typeface="Wingdings" pitchFamily="2" charset="2"/>
              <a:buNone/>
              <a:defRPr/>
            </a:pPr>
            <a:endParaRPr lang="en-US" sz="2400" dirty="0"/>
          </a:p>
        </p:txBody>
      </p:sp>
      <p:pic>
        <p:nvPicPr>
          <p:cNvPr id="16388" name="Picture 4" descr="MCj02318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159">
            <a:off x="3604265" y="1482241"/>
            <a:ext cx="161448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981200"/>
          </a:xfrm>
        </p:spPr>
        <p:txBody>
          <a:bodyPr/>
          <a:lstStyle/>
          <a:p>
            <a:pPr eaLnBrk="1" hangingPunct="1">
              <a:defRPr/>
            </a:pPr>
            <a:r>
              <a:rPr lang="en-US" dirty="0">
                <a:solidFill>
                  <a:srgbClr val="FF0000"/>
                </a:solidFill>
                <a:latin typeface="Kristen ITC" pitchFamily="66" charset="0"/>
              </a:rPr>
              <a:t>Mysterious M&amp;M’s</a:t>
            </a:r>
            <a:br>
              <a:rPr lang="en-US" sz="3200" dirty="0">
                <a:solidFill>
                  <a:srgbClr val="FF0000"/>
                </a:solidFill>
                <a:latin typeface="Kristen ITC" pitchFamily="66" charset="0"/>
              </a:rPr>
            </a:br>
            <a:r>
              <a:rPr lang="en-US" sz="3200" dirty="0">
                <a:latin typeface="+mn-lt"/>
              </a:rPr>
              <a:t>Take a closer look at an M&amp;M</a:t>
            </a:r>
            <a:br>
              <a:rPr lang="en-US" dirty="0">
                <a:solidFill>
                  <a:srgbClr val="FFFF00"/>
                </a:solidFill>
                <a:latin typeface="Kristen ITC" pitchFamily="66" charset="0"/>
              </a:rPr>
            </a:br>
            <a:endParaRPr lang="en-US" dirty="0">
              <a:solidFill>
                <a:srgbClr val="FFFF00"/>
              </a:solidFill>
              <a:latin typeface="Kristen ITC" pitchFamily="66" charset="0"/>
            </a:endParaRPr>
          </a:p>
        </p:txBody>
      </p:sp>
      <p:sp>
        <p:nvSpPr>
          <p:cNvPr id="14339" name="Content Placeholder 2"/>
          <p:cNvSpPr>
            <a:spLocks noGrp="1"/>
          </p:cNvSpPr>
          <p:nvPr>
            <p:ph idx="1"/>
          </p:nvPr>
        </p:nvSpPr>
        <p:spPr>
          <a:xfrm>
            <a:off x="0" y="1676400"/>
            <a:ext cx="9144000" cy="4449763"/>
          </a:xfrm>
        </p:spPr>
        <p:txBody>
          <a:bodyPr/>
          <a:lstStyle/>
          <a:p>
            <a:pPr marL="0" indent="0">
              <a:buFont typeface="Wingdings" pitchFamily="2" charset="2"/>
              <a:buNone/>
              <a:defRPr/>
            </a:pPr>
            <a:r>
              <a:rPr lang="en-US" sz="2800" dirty="0"/>
              <a:t>1</a:t>
            </a:r>
            <a:r>
              <a:rPr lang="en-US" sz="2600" dirty="0"/>
              <a:t>. What are some things you observe about  an M&amp;M? </a:t>
            </a:r>
          </a:p>
          <a:p>
            <a:pPr marL="0" indent="0">
              <a:buFont typeface="Wingdings" pitchFamily="2" charset="2"/>
              <a:buNone/>
              <a:defRPr/>
            </a:pPr>
            <a:r>
              <a:rPr lang="en-US" sz="2600" dirty="0"/>
              <a:t>      Record your observations in your notebook.</a:t>
            </a:r>
          </a:p>
          <a:p>
            <a:pPr marL="0" indent="0">
              <a:buFont typeface="Wingdings" pitchFamily="2" charset="2"/>
              <a:buNone/>
              <a:defRPr/>
            </a:pPr>
            <a:r>
              <a:rPr lang="en-US" sz="2600" dirty="0"/>
              <a:t>2. Talk in your group and discuss some of the properties you</a:t>
            </a:r>
          </a:p>
          <a:p>
            <a:pPr marL="0" indent="0">
              <a:buFont typeface="Wingdings" pitchFamily="2" charset="2"/>
              <a:buNone/>
              <a:defRPr/>
            </a:pPr>
            <a:r>
              <a:rPr lang="en-US" sz="2600" dirty="0"/>
              <a:t>     observed about the M&amp;M’s.</a:t>
            </a:r>
          </a:p>
          <a:p>
            <a:pPr marL="0" indent="0">
              <a:buFont typeface="Wingdings" pitchFamily="2" charset="2"/>
              <a:buNone/>
              <a:defRPr/>
            </a:pPr>
            <a:r>
              <a:rPr lang="en-US" sz="2600" dirty="0"/>
              <a:t>3. Do you have both </a:t>
            </a:r>
            <a:r>
              <a:rPr lang="en-US" sz="2600" dirty="0">
                <a:solidFill>
                  <a:srgbClr val="FF0000"/>
                </a:solidFill>
              </a:rPr>
              <a:t>Qualitative</a:t>
            </a:r>
            <a:r>
              <a:rPr lang="en-US" sz="2600" dirty="0">
                <a:solidFill>
                  <a:srgbClr val="FFFF00"/>
                </a:solidFill>
              </a:rPr>
              <a:t>  </a:t>
            </a:r>
            <a:r>
              <a:rPr lang="en-US" sz="2600" dirty="0"/>
              <a:t>and </a:t>
            </a:r>
            <a:r>
              <a:rPr lang="en-US" sz="2600" dirty="0">
                <a:solidFill>
                  <a:srgbClr val="FF0000"/>
                </a:solidFill>
              </a:rPr>
              <a:t>Quantitative </a:t>
            </a:r>
            <a:r>
              <a:rPr lang="en-US" sz="2600" dirty="0">
                <a:solidFill>
                  <a:srgbClr val="0070C0"/>
                </a:solidFill>
              </a:rPr>
              <a:t>Observations</a:t>
            </a:r>
            <a:r>
              <a:rPr lang="en-US" sz="2600" dirty="0"/>
              <a:t>?</a:t>
            </a:r>
          </a:p>
          <a:p>
            <a:pPr marL="0" indent="0">
              <a:buFont typeface="Wingdings" pitchFamily="2" charset="2"/>
              <a:buNone/>
              <a:defRPr/>
            </a:pPr>
            <a:r>
              <a:rPr lang="en-US" sz="2600" dirty="0"/>
              <a:t>4. Break open the M&amp;M and look inside.</a:t>
            </a:r>
          </a:p>
          <a:p>
            <a:pPr marL="0" indent="0">
              <a:buFont typeface="Wingdings" pitchFamily="2" charset="2"/>
              <a:buNone/>
              <a:defRPr/>
            </a:pPr>
            <a:r>
              <a:rPr lang="en-US" sz="2600" dirty="0"/>
              <a:t>5. Describe what you observe in words and make a drawing to</a:t>
            </a:r>
          </a:p>
          <a:p>
            <a:pPr marL="0" indent="0">
              <a:buFont typeface="Wingdings" pitchFamily="2" charset="2"/>
              <a:buNone/>
              <a:defRPr/>
            </a:pPr>
            <a:r>
              <a:rPr lang="en-US" sz="2600" dirty="0"/>
              <a:t>    show what the inside of the M&amp;M looks like.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88913"/>
            <a:ext cx="985838"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80611"/>
            <a:ext cx="495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8" descr="C:\Users\Mary\AppData\Local\Microsoft\Windows\Temporary Internet Files\Content.IE5\U1I6GIQ0\MC90043162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8929">
            <a:off x="1067950" y="464469"/>
            <a:ext cx="10890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5486400"/>
            <a:ext cx="1471829" cy="10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TextBox 1"/>
          <p:cNvSpPr txBox="1">
            <a:spLocks noChangeArrowheads="1"/>
          </p:cNvSpPr>
          <p:nvPr/>
        </p:nvSpPr>
        <p:spPr bwMode="auto">
          <a:xfrm>
            <a:off x="152400" y="6099981"/>
            <a:ext cx="5088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1400" b="1" dirty="0">
                <a:solidFill>
                  <a:srgbClr val="FFFF00"/>
                </a:solidFill>
                <a:latin typeface="Kristen ITC" pitchFamily="66" charset="0"/>
                <a:hlinkClick r:id="rId7"/>
              </a:rPr>
              <a:t>Adapted from Inquiry  in Action  Chapter 1 Activity 1.1</a:t>
            </a:r>
            <a:endParaRPr lang="en-US" sz="1400" dirty="0"/>
          </a:p>
          <a:p>
            <a:pPr eaLnBrk="1" hangingPunct="1"/>
            <a:endParaRPr lang="en-US" sz="14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09"/>
            <a:ext cx="8229600" cy="838200"/>
          </a:xfrm>
        </p:spPr>
        <p:txBody>
          <a:bodyPr/>
          <a:lstStyle/>
          <a:p>
            <a:pPr>
              <a:defRPr/>
            </a:pPr>
            <a:br>
              <a:rPr lang="en-US" dirty="0">
                <a:solidFill>
                  <a:srgbClr val="FFFF00"/>
                </a:solidFill>
              </a:rPr>
            </a:br>
            <a:r>
              <a:rPr lang="en-US" dirty="0">
                <a:solidFill>
                  <a:srgbClr val="FF0000"/>
                </a:solidFill>
              </a:rPr>
              <a:t>An M&amp;M Experience</a:t>
            </a:r>
          </a:p>
        </p:txBody>
      </p:sp>
      <p:sp>
        <p:nvSpPr>
          <p:cNvPr id="18435" name="Content Placeholder 2"/>
          <p:cNvSpPr>
            <a:spLocks noGrp="1"/>
          </p:cNvSpPr>
          <p:nvPr>
            <p:ph idx="1"/>
          </p:nvPr>
        </p:nvSpPr>
        <p:spPr>
          <a:xfrm>
            <a:off x="228600" y="1066800"/>
            <a:ext cx="8915400" cy="5334000"/>
          </a:xfrm>
        </p:spPr>
        <p:txBody>
          <a:bodyPr/>
          <a:lstStyle/>
          <a:p>
            <a:pPr marL="0" indent="0">
              <a:buFont typeface="Wingdings" pitchFamily="2" charset="2"/>
              <a:buNone/>
            </a:pPr>
            <a:r>
              <a:rPr lang="en-US" sz="2800" dirty="0">
                <a:effectLst/>
              </a:rPr>
              <a:t>Sometimes you can learn a lot about something by looking at it very closely or in ways you haven’t looked at it before. You may even discover things kind of by accident. </a:t>
            </a:r>
          </a:p>
          <a:p>
            <a:pPr marL="0" indent="0">
              <a:buFont typeface="Wingdings" pitchFamily="2" charset="2"/>
              <a:buNone/>
            </a:pPr>
            <a:r>
              <a:rPr lang="en-US" sz="2800" dirty="0">
                <a:effectLst/>
              </a:rPr>
              <a:t>This is what happened to me the other day when I was eating some M&amp;M’s and drinking a cup of water.  I was almost done when one of my M&amp;M’s fell into the water that was left in my cup. I didn’t care too much because I could eat that one even though it was wet. I decided to eat it but when I began to reach into the cup to take it out, I was kind of surprised by what I saw. There was an area of color in the water around the M&amp;M, which I guess had dissolved into the water.</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892992"/>
            <a:ext cx="415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4" descr="C:\Users\Mary\AppData\Local\Microsoft\Windows\Temporary Internet Files\Content.IE5\UP33O359\MP90042227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6838"/>
            <a:ext cx="992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051360"/>
            <a:ext cx="8112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8" descr="C:\Users\Mary\AppData\Local\Microsoft\Windows\Temporary Internet Files\Content.IE5\UP33O359\MC90044175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18059">
            <a:off x="3388113" y="5875217"/>
            <a:ext cx="1041258" cy="104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2133600"/>
          </a:xfrm>
        </p:spPr>
        <p:txBody>
          <a:bodyPr/>
          <a:lstStyle/>
          <a:p>
            <a:pPr eaLnBrk="1" hangingPunct="1">
              <a:defRPr/>
            </a:pPr>
            <a:br>
              <a:rPr lang="en-US" dirty="0">
                <a:solidFill>
                  <a:srgbClr val="FFFF00"/>
                </a:solidFill>
                <a:latin typeface="Kristen ITC" pitchFamily="66" charset="0"/>
                <a:hlinkClick r:id="rId3"/>
              </a:rPr>
            </a:br>
            <a:r>
              <a:rPr lang="en-US" dirty="0">
                <a:solidFill>
                  <a:srgbClr val="FF0000"/>
                </a:solidFill>
                <a:latin typeface="Kristen ITC" pitchFamily="66" charset="0"/>
              </a:rPr>
              <a:t>Mysterious M&amp;M’s</a:t>
            </a:r>
            <a:br>
              <a:rPr lang="en-US" dirty="0">
                <a:solidFill>
                  <a:srgbClr val="FFFF00"/>
                </a:solidFill>
                <a:latin typeface="Kristen ITC" pitchFamily="66" charset="0"/>
              </a:rPr>
            </a:br>
            <a:br>
              <a:rPr lang="en-US" dirty="0">
                <a:solidFill>
                  <a:srgbClr val="FFFF00"/>
                </a:solidFill>
                <a:latin typeface="Kristen ITC" pitchFamily="66" charset="0"/>
              </a:rPr>
            </a:br>
            <a:endParaRPr lang="en-US" dirty="0">
              <a:solidFill>
                <a:srgbClr val="FFFF00"/>
              </a:solidFill>
              <a:latin typeface="Kristen ITC" pitchFamily="66" charset="0"/>
            </a:endParaRPr>
          </a:p>
        </p:txBody>
      </p:sp>
      <p:sp>
        <p:nvSpPr>
          <p:cNvPr id="14339" name="Content Placeholder 2"/>
          <p:cNvSpPr>
            <a:spLocks noGrp="1"/>
          </p:cNvSpPr>
          <p:nvPr>
            <p:ph idx="1"/>
          </p:nvPr>
        </p:nvSpPr>
        <p:spPr>
          <a:xfrm>
            <a:off x="23812" y="1143000"/>
            <a:ext cx="8915400" cy="5257800"/>
          </a:xfrm>
        </p:spPr>
        <p:txBody>
          <a:bodyPr/>
          <a:lstStyle/>
          <a:p>
            <a:pPr marL="0" indent="0" algn="ctr">
              <a:buFont typeface="Wingdings" pitchFamily="2" charset="2"/>
              <a:buNone/>
              <a:defRPr/>
            </a:pPr>
            <a:r>
              <a:rPr lang="en-US" sz="2800" b="1" dirty="0">
                <a:effectLst/>
              </a:rPr>
              <a:t>Let’s try  placing an M&amp;M in water to get a better idea </a:t>
            </a:r>
          </a:p>
          <a:p>
            <a:pPr marL="0" indent="0" algn="ctr">
              <a:buFont typeface="Wingdings" pitchFamily="2" charset="2"/>
              <a:buNone/>
              <a:defRPr/>
            </a:pPr>
            <a:r>
              <a:rPr lang="en-US" sz="2800" b="1" dirty="0">
                <a:effectLst/>
              </a:rPr>
              <a:t>of what the student in the story observed.</a:t>
            </a:r>
          </a:p>
          <a:p>
            <a:pPr>
              <a:defRPr/>
            </a:pPr>
            <a:r>
              <a:rPr lang="en-US" sz="2800" dirty="0">
                <a:effectLst/>
              </a:rPr>
              <a:t>Read the procedures on the lab sheet.</a:t>
            </a:r>
          </a:p>
          <a:p>
            <a:pPr>
              <a:defRPr/>
            </a:pPr>
            <a:r>
              <a:rPr lang="en-US" sz="2800" dirty="0">
                <a:effectLst/>
              </a:rPr>
              <a:t>What materials will be needed for each group ?</a:t>
            </a:r>
          </a:p>
          <a:p>
            <a:pPr marL="0" indent="0">
              <a:spcBef>
                <a:spcPts val="0"/>
              </a:spcBef>
              <a:buFont typeface="Wingdings" pitchFamily="2" charset="2"/>
              <a:buNone/>
              <a:defRPr/>
            </a:pPr>
            <a:r>
              <a:rPr lang="en-US" sz="2800" dirty="0">
                <a:effectLst/>
              </a:rPr>
              <a:t>     - container of room temperature water</a:t>
            </a:r>
          </a:p>
          <a:p>
            <a:pPr marL="0" indent="0">
              <a:spcBef>
                <a:spcPts val="0"/>
              </a:spcBef>
              <a:buFont typeface="Wingdings" pitchFamily="2" charset="2"/>
              <a:buNone/>
              <a:defRPr/>
            </a:pPr>
            <a:r>
              <a:rPr lang="en-US" sz="2800" dirty="0">
                <a:effectLst/>
              </a:rPr>
              <a:t>     - one M&amp;M </a:t>
            </a:r>
          </a:p>
          <a:p>
            <a:pPr marL="0" indent="0">
              <a:spcBef>
                <a:spcPts val="0"/>
              </a:spcBef>
              <a:buFont typeface="Wingdings" pitchFamily="2" charset="2"/>
              <a:buNone/>
              <a:defRPr/>
            </a:pPr>
            <a:r>
              <a:rPr lang="en-US" sz="2800" dirty="0">
                <a:effectLst/>
              </a:rPr>
              <a:t>     - </a:t>
            </a:r>
            <a:r>
              <a:rPr lang="en-US" sz="2800" dirty="0"/>
              <a:t>white foam plate</a:t>
            </a:r>
            <a:endParaRPr lang="en-US" sz="2800" dirty="0">
              <a:effectLst/>
            </a:endParaRPr>
          </a:p>
          <a:p>
            <a:pPr>
              <a:defRPr/>
            </a:pPr>
            <a:r>
              <a:rPr lang="en-US" sz="2800" dirty="0">
                <a:effectLst/>
              </a:rPr>
              <a:t>Follow the procedures #’s 1 - 3.</a:t>
            </a:r>
          </a:p>
          <a:p>
            <a:pPr>
              <a:defRPr/>
            </a:pPr>
            <a:r>
              <a:rPr lang="en-US" sz="2800" dirty="0">
                <a:effectLst/>
              </a:rPr>
              <a:t>Discuss your group’s observations. </a:t>
            </a:r>
          </a:p>
          <a:p>
            <a:pPr>
              <a:defRPr/>
            </a:pPr>
            <a:r>
              <a:rPr lang="en-US" sz="2800" dirty="0">
                <a:effectLst/>
              </a:rPr>
              <a:t>What do you </a:t>
            </a:r>
            <a:r>
              <a:rPr lang="en-US" sz="2800" dirty="0"/>
              <a:t>notice about the movement of the </a:t>
            </a:r>
          </a:p>
          <a:p>
            <a:pPr marL="0" indent="0">
              <a:buNone/>
              <a:defRPr/>
            </a:pPr>
            <a:r>
              <a:rPr lang="en-US" sz="2800" dirty="0"/>
              <a:t>     color from the M&amp;M?</a:t>
            </a:r>
            <a:endParaRPr lang="en-US" sz="2800" dirty="0">
              <a:effectLst/>
            </a:endParaRPr>
          </a:p>
          <a:p>
            <a:pPr marL="0" indent="0">
              <a:buFont typeface="Wingdings" pitchFamily="2" charset="2"/>
              <a:buNone/>
              <a:defRPr/>
            </a:pPr>
            <a:endParaRPr lang="en-US" dirty="0">
              <a:effectLst/>
            </a:endParaRPr>
          </a:p>
          <a:p>
            <a:pPr>
              <a:defRPr/>
            </a:pPr>
            <a:endParaRPr lang="en-US" i="1" dirty="0">
              <a:effectLst/>
            </a:endParaRPr>
          </a:p>
          <a:p>
            <a:pPr>
              <a:defRPr/>
            </a:pPr>
            <a:endParaRPr lang="en-US" dirty="0">
              <a:solidFill>
                <a:srgbClr val="FFFF00"/>
              </a:solidFill>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075" y="192088"/>
            <a:ext cx="1127125" cy="95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1" y="6019800"/>
            <a:ext cx="6588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5425"/>
            <a:ext cx="67627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313" y="3733800"/>
            <a:ext cx="22860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676400"/>
          </a:xfrm>
        </p:spPr>
        <p:txBody>
          <a:bodyPr/>
          <a:lstStyle/>
          <a:p>
            <a:pPr eaLnBrk="1" hangingPunct="1">
              <a:defRPr/>
            </a:pPr>
            <a:r>
              <a:rPr lang="en-US" dirty="0">
                <a:solidFill>
                  <a:srgbClr val="FF0000"/>
                </a:solidFill>
                <a:latin typeface="Kristen ITC" pitchFamily="66" charset="0"/>
              </a:rPr>
              <a:t>M&amp;M Questions </a:t>
            </a:r>
            <a:br>
              <a:rPr lang="en-US" dirty="0">
                <a:solidFill>
                  <a:srgbClr val="FF0000"/>
                </a:solidFill>
                <a:latin typeface="Kristen ITC" pitchFamily="66" charset="0"/>
              </a:rPr>
            </a:br>
            <a:r>
              <a:rPr lang="en-US" dirty="0">
                <a:solidFill>
                  <a:srgbClr val="FF0000"/>
                </a:solidFill>
                <a:latin typeface="Kristen ITC" pitchFamily="66" charset="0"/>
              </a:rPr>
              <a:t>to Investigate</a:t>
            </a:r>
            <a:br>
              <a:rPr lang="en-US" dirty="0">
                <a:solidFill>
                  <a:srgbClr val="FFFF00"/>
                </a:solidFill>
                <a:latin typeface="Kristen ITC" pitchFamily="66" charset="0"/>
              </a:rPr>
            </a:br>
            <a:endParaRPr lang="en-US" dirty="0">
              <a:solidFill>
                <a:srgbClr val="FFFF00"/>
              </a:solidFill>
              <a:latin typeface="Kristen ITC" pitchFamily="66" charset="0"/>
            </a:endParaRPr>
          </a:p>
        </p:txBody>
      </p:sp>
      <p:sp>
        <p:nvSpPr>
          <p:cNvPr id="14339" name="Content Placeholder 2"/>
          <p:cNvSpPr>
            <a:spLocks noGrp="1"/>
          </p:cNvSpPr>
          <p:nvPr>
            <p:ph idx="1"/>
          </p:nvPr>
        </p:nvSpPr>
        <p:spPr>
          <a:xfrm>
            <a:off x="152400" y="1600200"/>
            <a:ext cx="8763000" cy="4953000"/>
          </a:xfrm>
        </p:spPr>
        <p:txBody>
          <a:bodyPr/>
          <a:lstStyle/>
          <a:p>
            <a:pPr marL="0" indent="0">
              <a:buFont typeface="Wingdings" pitchFamily="2" charset="2"/>
              <a:buNone/>
              <a:defRPr/>
            </a:pPr>
            <a:r>
              <a:rPr lang="en-US" dirty="0">
                <a:effectLst/>
              </a:rPr>
              <a:t>Look at the variables below:</a:t>
            </a:r>
          </a:p>
          <a:p>
            <a:pPr>
              <a:defRPr/>
            </a:pPr>
            <a:r>
              <a:rPr lang="en-US" dirty="0">
                <a:effectLst/>
              </a:rPr>
              <a:t>color of M&amp;M’s </a:t>
            </a:r>
          </a:p>
          <a:p>
            <a:pPr>
              <a:defRPr/>
            </a:pPr>
            <a:r>
              <a:rPr lang="en-US" dirty="0">
                <a:effectLst/>
              </a:rPr>
              <a:t>number of M&amp;M’s</a:t>
            </a:r>
          </a:p>
          <a:p>
            <a:pPr>
              <a:defRPr/>
            </a:pPr>
            <a:r>
              <a:rPr lang="en-US" dirty="0">
                <a:effectLst/>
              </a:rPr>
              <a:t>temperature of water</a:t>
            </a:r>
          </a:p>
          <a:p>
            <a:pPr>
              <a:defRPr/>
            </a:pPr>
            <a:r>
              <a:rPr lang="en-US" dirty="0">
                <a:effectLst/>
              </a:rPr>
              <a:t>type of liquid</a:t>
            </a:r>
          </a:p>
          <a:p>
            <a:pPr marL="0" indent="0">
              <a:buFont typeface="Wingdings" pitchFamily="2" charset="2"/>
              <a:buNone/>
              <a:defRPr/>
            </a:pPr>
            <a:r>
              <a:rPr lang="en-US" dirty="0">
                <a:solidFill>
                  <a:srgbClr val="FFFF00"/>
                </a:solidFill>
                <a:effectLst/>
              </a:rPr>
              <a:t> </a:t>
            </a:r>
          </a:p>
          <a:p>
            <a:pPr marL="0" indent="0">
              <a:buFont typeface="Wingdings" pitchFamily="2" charset="2"/>
              <a:buNone/>
              <a:defRPr/>
            </a:pPr>
            <a:r>
              <a:rPr lang="en-US" dirty="0">
                <a:effectLst/>
              </a:rPr>
              <a:t>What question(s) can be investigated by changing </a:t>
            </a:r>
          </a:p>
          <a:p>
            <a:pPr marL="0" indent="0">
              <a:buFont typeface="Wingdings" pitchFamily="2" charset="2"/>
              <a:buNone/>
              <a:defRPr/>
            </a:pPr>
            <a:r>
              <a:rPr lang="en-US" dirty="0">
                <a:effectLst/>
              </a:rPr>
              <a:t> one variable above at a time? </a:t>
            </a:r>
          </a:p>
          <a:p>
            <a:pPr marL="0" indent="0">
              <a:buFont typeface="Wingdings" pitchFamily="2" charset="2"/>
              <a:buNone/>
              <a:defRPr/>
            </a:pPr>
            <a:endParaRPr lang="en-US" dirty="0">
              <a:solidFill>
                <a:srgbClr val="FFFF00"/>
              </a:solidFill>
              <a:effectLst/>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5091"/>
            <a:ext cx="1127125" cy="95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92884"/>
            <a:ext cx="657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262" y="136478"/>
            <a:ext cx="6762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62200"/>
            <a:ext cx="2590800" cy="163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arn(inVertic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arn(inVertical)">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barn(inVertical)">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 calcmode="lin" valueType="num">
                                      <p:cBhvr>
                                        <p:cTn id="27"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4339">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 calcmode="lin" valueType="num">
                                      <p:cBhvr>
                                        <p:cTn id="32"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433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85800" y="304800"/>
            <a:ext cx="7772400" cy="1371600"/>
          </a:xfrm>
        </p:spPr>
        <p:txBody>
          <a:bodyPr/>
          <a:lstStyle/>
          <a:p>
            <a:pPr eaLnBrk="1" hangingPunct="1">
              <a:defRPr/>
            </a:pPr>
            <a:br>
              <a:rPr lang="en-US" b="0" dirty="0">
                <a:latin typeface="Helvetica-Condensed-Black"/>
              </a:rPr>
            </a:br>
            <a:endParaRPr lang="en-US" dirty="0"/>
          </a:p>
        </p:txBody>
      </p:sp>
      <p:sp>
        <p:nvSpPr>
          <p:cNvPr id="21507" name="Rectangle 4"/>
          <p:cNvSpPr>
            <a:spLocks noChangeArrowheads="1"/>
          </p:cNvSpPr>
          <p:nvPr/>
        </p:nvSpPr>
        <p:spPr bwMode="auto">
          <a:xfrm>
            <a:off x="0" y="2645788"/>
            <a:ext cx="8915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endParaRPr lang="en-US" sz="3600" dirty="0"/>
          </a:p>
          <a:p>
            <a:pPr algn="ctr" eaLnBrk="0" hangingPunct="0"/>
            <a:r>
              <a:rPr lang="en-US" sz="3600" b="1" dirty="0"/>
              <a:t>Does the temperature of the water</a:t>
            </a:r>
          </a:p>
          <a:p>
            <a:pPr algn="ctr" eaLnBrk="0" hangingPunct="0"/>
            <a:r>
              <a:rPr lang="en-US" sz="3600" b="1" dirty="0"/>
              <a:t> affect how fast the colored</a:t>
            </a:r>
          </a:p>
          <a:p>
            <a:pPr algn="ctr" eaLnBrk="0" hangingPunct="0"/>
            <a:r>
              <a:rPr lang="en-US" sz="3600" b="1" dirty="0"/>
              <a:t>coating dissolves from an M&amp;M?</a:t>
            </a:r>
          </a:p>
          <a:p>
            <a:pPr algn="ctr" eaLnBrk="0" hangingPunct="0"/>
            <a:endParaRPr lang="en-US" sz="3600" dirty="0"/>
          </a:p>
        </p:txBody>
      </p:sp>
      <p:sp>
        <p:nvSpPr>
          <p:cNvPr id="21508" name="TextBox 7"/>
          <p:cNvSpPr txBox="1">
            <a:spLocks noChangeArrowheads="1"/>
          </p:cNvSpPr>
          <p:nvPr/>
        </p:nvSpPr>
        <p:spPr bwMode="auto">
          <a:xfrm>
            <a:off x="838200" y="768351"/>
            <a:ext cx="75438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4000" b="1" dirty="0">
                <a:solidFill>
                  <a:srgbClr val="0070C0"/>
                </a:solidFill>
              </a:rPr>
              <a:t>Question to Investigate </a:t>
            </a:r>
          </a:p>
          <a:p>
            <a:pPr algn="ctr"/>
            <a:r>
              <a:rPr lang="en-US" sz="4000" b="1" dirty="0">
                <a:solidFill>
                  <a:srgbClr val="0070C0"/>
                </a:solidFill>
              </a:rPr>
              <a:t>through an Experiment</a:t>
            </a:r>
          </a:p>
          <a:p>
            <a:pPr algn="ctr"/>
            <a:r>
              <a:rPr lang="en-US" sz="3600" b="1" dirty="0">
                <a:solidFill>
                  <a:srgbClr val="0070C0"/>
                </a:solidFill>
              </a:rPr>
              <a:t>(Problem Statement)</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152400"/>
            <a:ext cx="7318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Box 1"/>
          <p:cNvSpPr txBox="1">
            <a:spLocks noChangeArrowheads="1"/>
          </p:cNvSpPr>
          <p:nvPr/>
        </p:nvSpPr>
        <p:spPr bwMode="auto">
          <a:xfrm>
            <a:off x="381000" y="6019800"/>
            <a:ext cx="6477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1600" b="1" dirty="0">
                <a:solidFill>
                  <a:srgbClr val="FFFF00"/>
                </a:solidFill>
                <a:latin typeface="Kristen ITC" pitchFamily="66" charset="0"/>
                <a:hlinkClick r:id="rId4"/>
              </a:rPr>
              <a:t>Adapted from Inquiry  in Action  Chapter 1 Activity 1.5</a:t>
            </a:r>
            <a:endParaRPr lang="en-US" sz="1600" dirty="0">
              <a:hlinkClick r:id="rId4"/>
            </a:endParaRPr>
          </a:p>
          <a:p>
            <a:pPr eaLnBrk="1" hangingPunct="1"/>
            <a:endParaRPr lang="en-US" dirty="0"/>
          </a:p>
          <a:p>
            <a:pPr eaLnBrk="1" hangingPunct="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0070C0"/>
                </a:solidFill>
              </a:rPr>
              <a:t>Hypothesis</a:t>
            </a:r>
          </a:p>
        </p:txBody>
      </p:sp>
      <p:sp>
        <p:nvSpPr>
          <p:cNvPr id="3" name="Content Placeholder 2"/>
          <p:cNvSpPr>
            <a:spLocks noGrp="1"/>
          </p:cNvSpPr>
          <p:nvPr>
            <p:ph idx="1"/>
          </p:nvPr>
        </p:nvSpPr>
        <p:spPr/>
        <p:txBody>
          <a:bodyPr/>
          <a:lstStyle/>
          <a:p>
            <a:pPr eaLnBrk="1" hangingPunct="1">
              <a:defRPr/>
            </a:pPr>
            <a:r>
              <a:rPr lang="en-US" dirty="0">
                <a:effectLst/>
              </a:rPr>
              <a:t>Write your own hypothesis.</a:t>
            </a:r>
          </a:p>
          <a:p>
            <a:pPr eaLnBrk="1" hangingPunct="1">
              <a:defRPr/>
            </a:pPr>
            <a:endParaRPr lang="en-US" dirty="0"/>
          </a:p>
          <a:p>
            <a:pPr eaLnBrk="1" hangingPunct="1">
              <a:defRPr/>
            </a:pPr>
            <a:endParaRPr lang="en-US" dirty="0">
              <a:effectLst/>
            </a:endParaRPr>
          </a:p>
          <a:p>
            <a:pPr eaLnBrk="1" hangingPunct="1">
              <a:defRPr/>
            </a:pPr>
            <a:r>
              <a:rPr lang="en-US" dirty="0">
                <a:effectLst/>
              </a:rPr>
              <a:t>If ………………………, then………………..</a:t>
            </a:r>
          </a:p>
          <a:p>
            <a:pPr eaLnBrk="1" hangingPunct="1">
              <a:defRPr/>
            </a:pPr>
            <a:endParaRPr lang="en-US"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1701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990600"/>
          </a:xfrm>
        </p:spPr>
        <p:txBody>
          <a:bodyPr>
            <a:noAutofit/>
          </a:bodyPr>
          <a:lstStyle/>
          <a:p>
            <a:br>
              <a:rPr lang="en-US" sz="2800" b="1" dirty="0"/>
            </a:br>
            <a:r>
              <a:rPr lang="en-US" sz="3000" b="1" dirty="0"/>
              <a:t>    </a:t>
            </a:r>
            <a:r>
              <a:rPr lang="en-US" sz="2800" b="1" dirty="0"/>
              <a:t>Grade 5 Pacing Guide  Topic 2:  </a:t>
            </a:r>
            <a:br>
              <a:rPr lang="en-US" sz="2800" b="1" dirty="0"/>
            </a:br>
            <a:r>
              <a:rPr lang="en-US" sz="2800" b="1" dirty="0"/>
              <a:t>Thinking Like a Scientist</a:t>
            </a:r>
            <a:br>
              <a:rPr lang="en-US" sz="3000" dirty="0"/>
            </a:br>
            <a:br>
              <a:rPr lang="en-US" sz="2800" dirty="0"/>
            </a:br>
            <a:endParaRPr lang="en-US" sz="2800" dirty="0"/>
          </a:p>
        </p:txBody>
      </p:sp>
      <p:sp>
        <p:nvSpPr>
          <p:cNvPr id="3" name="Content Placeholder 2"/>
          <p:cNvSpPr>
            <a:spLocks noGrp="1"/>
          </p:cNvSpPr>
          <p:nvPr>
            <p:ph idx="1"/>
          </p:nvPr>
        </p:nvSpPr>
        <p:spPr>
          <a:xfrm>
            <a:off x="0" y="1066800"/>
            <a:ext cx="9067800" cy="5791200"/>
          </a:xfrm>
        </p:spPr>
        <p:txBody>
          <a:bodyPr>
            <a:normAutofit fontScale="85000" lnSpcReduction="20000"/>
          </a:bodyPr>
          <a:lstStyle/>
          <a:p>
            <a:r>
              <a:rPr lang="en-US" sz="2600" dirty="0"/>
              <a:t>SC.5.N.1.1</a:t>
            </a:r>
            <a:r>
              <a:rPr lang="en-US" sz="2600" b="1" dirty="0"/>
              <a:t>  </a:t>
            </a:r>
            <a:r>
              <a:rPr lang="en-US" sz="2600" dirty="0"/>
              <a:t>Define a problem, use appropriate reference materials to support scientific understanding, plan and carry out scientific investigations of various types such as: systematic observations, experiments requiring the identification of variables, collecting and organizing data, interpreting data in charts, tables, and graphics, analyze information, make predictions, and defend conclusions. AA</a:t>
            </a:r>
          </a:p>
          <a:p>
            <a:r>
              <a:rPr lang="en-US" sz="2600" dirty="0"/>
              <a:t>SC.5.N.2.1  Recognize and explain that science is grounded in empirical observations that are testable; explaining must always be linked with evidence.  AA </a:t>
            </a:r>
          </a:p>
          <a:p>
            <a:r>
              <a:rPr lang="en-US" sz="2600" dirty="0"/>
              <a:t>SC.5.N.2.2 Recognize and explain that when scientific investigations are carried out, the evidence produced by those investigations should be replicable by others.  AA </a:t>
            </a:r>
          </a:p>
          <a:p>
            <a:r>
              <a:rPr lang="en-US" sz="2600" dirty="0"/>
              <a:t>SC.5.P.8.1 Compare and contrast the basic properties of solids, liquids, and gases, such as mass, volume, color, texture, and temperature.</a:t>
            </a:r>
          </a:p>
          <a:p>
            <a:r>
              <a:rPr lang="en-US" sz="2600" dirty="0"/>
              <a:t>MACC.5.MD.1.2  Make a line plot to display a data set of measurements in fractions of a unit (1/2, 1/4, 1/8). Use operations on fractions for this grade to solve problems involving information presented in line plots. For example, given different measurements of liquid in identical beakers, find the amount of liquid each beaker would contain if the total amount in all the beakers were redistributed equally.</a:t>
            </a:r>
          </a:p>
          <a:p>
            <a:endParaRPr lang="en-US" sz="2400" dirty="0"/>
          </a:p>
        </p:txBody>
      </p:sp>
      <p:sp>
        <p:nvSpPr>
          <p:cNvPr id="4" name="TextBox 3"/>
          <p:cNvSpPr txBox="1"/>
          <p:nvPr/>
        </p:nvSpPr>
        <p:spPr>
          <a:xfrm>
            <a:off x="5029200" y="6400800"/>
            <a:ext cx="2895600" cy="400110"/>
          </a:xfrm>
          <a:prstGeom prst="rect">
            <a:avLst/>
          </a:prstGeom>
          <a:noFill/>
        </p:spPr>
        <p:txBody>
          <a:bodyPr wrap="square" rtlCol="0">
            <a:spAutoFit/>
          </a:bodyPr>
          <a:lstStyle/>
          <a:p>
            <a:endParaRPr lang="en-US" sz="800" dirty="0"/>
          </a:p>
          <a:p>
            <a:r>
              <a:rPr lang="en-US" sz="1200" dirty="0"/>
              <a:t>Department of Mathematics and Science</a:t>
            </a:r>
          </a:p>
        </p:txBody>
      </p:sp>
    </p:spTree>
    <p:extLst>
      <p:ext uri="{BB962C8B-B14F-4D97-AF65-F5344CB8AC3E}">
        <p14:creationId xmlns:p14="http://schemas.microsoft.com/office/powerpoint/2010/main" val="307131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0070C0"/>
                </a:solidFill>
              </a:rPr>
              <a:t>Materials</a:t>
            </a:r>
          </a:p>
        </p:txBody>
      </p:sp>
      <p:sp>
        <p:nvSpPr>
          <p:cNvPr id="4" name="Content Placeholder 3"/>
          <p:cNvSpPr>
            <a:spLocks noGrp="1"/>
          </p:cNvSpPr>
          <p:nvPr>
            <p:ph sz="half" idx="1"/>
          </p:nvPr>
        </p:nvSpPr>
        <p:spPr>
          <a:xfrm>
            <a:off x="228600" y="1600200"/>
            <a:ext cx="4267200" cy="4525963"/>
          </a:xfrm>
        </p:spPr>
        <p:txBody>
          <a:bodyPr/>
          <a:lstStyle/>
          <a:p>
            <a:pPr marL="0" indent="0" eaLnBrk="1" hangingPunct="1">
              <a:buNone/>
              <a:defRPr/>
            </a:pPr>
            <a:endParaRPr lang="en-US" dirty="0">
              <a:latin typeface="Times"/>
            </a:endParaRPr>
          </a:p>
          <a:p>
            <a:pPr eaLnBrk="1" hangingPunct="1">
              <a:defRPr/>
            </a:pPr>
            <a:r>
              <a:rPr lang="en-US" dirty="0"/>
              <a:t>3 Same-color M&amp;M’s 	 </a:t>
            </a:r>
          </a:p>
          <a:p>
            <a:pPr eaLnBrk="1" hangingPunct="1">
              <a:defRPr/>
            </a:pPr>
            <a:r>
              <a:rPr lang="en-US" dirty="0"/>
              <a:t>1 White foam dessert plates </a:t>
            </a:r>
            <a:r>
              <a:rPr lang="en-US" sz="2400" dirty="0"/>
              <a:t>(with measurements)</a:t>
            </a:r>
          </a:p>
          <a:p>
            <a:pPr eaLnBrk="1" hangingPunct="1">
              <a:defRPr/>
            </a:pPr>
            <a:r>
              <a:rPr lang="en-US" dirty="0"/>
              <a:t>Room-temperature  water</a:t>
            </a:r>
          </a:p>
          <a:p>
            <a:pPr eaLnBrk="1" hangingPunct="1">
              <a:defRPr/>
            </a:pPr>
            <a:r>
              <a:rPr lang="en-US" dirty="0"/>
              <a:t>Hot water </a:t>
            </a:r>
          </a:p>
          <a:p>
            <a:pPr eaLnBrk="1" hangingPunct="1">
              <a:defRPr/>
            </a:pPr>
            <a:r>
              <a:rPr lang="en-US" dirty="0"/>
              <a:t>Cold water 	 </a:t>
            </a:r>
          </a:p>
          <a:p>
            <a:pPr eaLnBrk="1" hangingPunct="1">
              <a:defRPr/>
            </a:pPr>
            <a:endParaRPr lang="en-US" dirty="0"/>
          </a:p>
        </p:txBody>
      </p:sp>
      <p:sp>
        <p:nvSpPr>
          <p:cNvPr id="5" name="Content Placeholder 4"/>
          <p:cNvSpPr>
            <a:spLocks noGrp="1"/>
          </p:cNvSpPr>
          <p:nvPr>
            <p:ph sz="half" idx="2"/>
          </p:nvPr>
        </p:nvSpPr>
        <p:spPr>
          <a:xfrm>
            <a:off x="4648200" y="1600200"/>
            <a:ext cx="4267200" cy="4525963"/>
          </a:xfrm>
        </p:spPr>
        <p:txBody>
          <a:bodyPr/>
          <a:lstStyle/>
          <a:p>
            <a:pPr eaLnBrk="1" hangingPunct="1">
              <a:defRPr/>
            </a:pPr>
            <a:endParaRPr lang="en-US" dirty="0"/>
          </a:p>
          <a:p>
            <a:pPr eaLnBrk="1" hangingPunct="1">
              <a:defRPr/>
            </a:pPr>
            <a:r>
              <a:rPr lang="en-US" dirty="0"/>
              <a:t>Measuring cup</a:t>
            </a:r>
          </a:p>
          <a:p>
            <a:pPr eaLnBrk="1" hangingPunct="1">
              <a:defRPr/>
            </a:pPr>
            <a:r>
              <a:rPr lang="en-US" dirty="0"/>
              <a:t>Centimeter ruler</a:t>
            </a:r>
          </a:p>
          <a:p>
            <a:pPr eaLnBrk="1" hangingPunct="1">
              <a:defRPr/>
            </a:pPr>
            <a:r>
              <a:rPr lang="en-US" dirty="0"/>
              <a:t>Large container or bowl</a:t>
            </a:r>
          </a:p>
          <a:p>
            <a:pPr eaLnBrk="1" hangingPunct="1">
              <a:defRPr/>
            </a:pPr>
            <a:r>
              <a:rPr lang="en-US" dirty="0"/>
              <a:t>Paper towels</a:t>
            </a:r>
          </a:p>
          <a:p>
            <a:pPr eaLnBrk="1" hangingPunct="1">
              <a:defRPr/>
            </a:pPr>
            <a:r>
              <a:rPr lang="en-US" dirty="0"/>
              <a:t>Graduated cylinder</a:t>
            </a:r>
          </a:p>
          <a:p>
            <a:pPr eaLnBrk="1" hangingPunct="1">
              <a:defRPr/>
            </a:pPr>
            <a:r>
              <a:rPr lang="en-US" dirty="0"/>
              <a:t>Stopwatch </a:t>
            </a:r>
          </a:p>
          <a:p>
            <a:pPr marL="0" indent="0" eaLnBrk="1" hangingPunct="1">
              <a:buNone/>
              <a:defRPr/>
            </a:pPr>
            <a:r>
              <a:rPr lang="en-US" dirty="0">
                <a:solidFill>
                  <a:srgbClr val="0070C0"/>
                </a:solidFill>
              </a:rPr>
              <a:t>    (</a:t>
            </a:r>
            <a:r>
              <a:rPr lang="en-US" dirty="0">
                <a:solidFill>
                  <a:srgbClr val="0070C0"/>
                </a:solidFill>
                <a:hlinkClick r:id="rId3"/>
              </a:rPr>
              <a:t>stopwatch online</a:t>
            </a:r>
            <a:r>
              <a:rPr lang="en-US" dirty="0">
                <a:solidFill>
                  <a:srgbClr val="0070C0"/>
                </a:solidFill>
              </a:rPr>
              <a:t>)</a:t>
            </a:r>
          </a:p>
          <a:p>
            <a:pPr marL="0" indent="0" eaLnBrk="1" hangingPunct="1">
              <a:buFont typeface="Wingdings" pitchFamily="2" charset="2"/>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533400"/>
          </a:xfrm>
        </p:spPr>
        <p:txBody>
          <a:bodyPr/>
          <a:lstStyle/>
          <a:p>
            <a:pPr eaLnBrk="1" hangingPunct="1">
              <a:defRPr/>
            </a:pPr>
            <a:r>
              <a:rPr lang="en-US" dirty="0">
                <a:solidFill>
                  <a:srgbClr val="0070C0"/>
                </a:solidFill>
              </a:rPr>
              <a:t>Procedures</a:t>
            </a:r>
          </a:p>
        </p:txBody>
      </p:sp>
      <p:sp>
        <p:nvSpPr>
          <p:cNvPr id="3" name="Content Placeholder 2"/>
          <p:cNvSpPr>
            <a:spLocks noGrp="1"/>
          </p:cNvSpPr>
          <p:nvPr>
            <p:ph idx="1"/>
          </p:nvPr>
        </p:nvSpPr>
        <p:spPr>
          <a:xfrm>
            <a:off x="381000" y="685800"/>
            <a:ext cx="8458200" cy="6172200"/>
          </a:xfrm>
        </p:spPr>
        <p:txBody>
          <a:bodyPr/>
          <a:lstStyle/>
          <a:p>
            <a:pPr marL="514350" indent="-514350" eaLnBrk="1" hangingPunct="1">
              <a:spcBef>
                <a:spcPts val="0"/>
              </a:spcBef>
              <a:buFont typeface="Wingdings" pitchFamily="2" charset="2"/>
              <a:buAutoNum type="arabicPeriod"/>
              <a:defRPr/>
            </a:pPr>
            <a:r>
              <a:rPr lang="en-US" sz="2600" dirty="0"/>
              <a:t>Take the temperature of the room temperature water.</a:t>
            </a:r>
          </a:p>
          <a:p>
            <a:pPr marL="514350" indent="-514350" eaLnBrk="1" hangingPunct="1">
              <a:spcBef>
                <a:spcPts val="0"/>
              </a:spcBef>
              <a:buFont typeface="+mj-lt"/>
              <a:buAutoNum type="arabicPeriod"/>
              <a:defRPr/>
            </a:pPr>
            <a:r>
              <a:rPr lang="en-US" sz="2600" dirty="0"/>
              <a:t>Pour 50mL of room-temperature water into the plate.</a:t>
            </a:r>
          </a:p>
          <a:p>
            <a:pPr marL="514350" indent="-514350" eaLnBrk="1" hangingPunct="1">
              <a:spcBef>
                <a:spcPts val="0"/>
              </a:spcBef>
              <a:buFont typeface="+mj-lt"/>
              <a:buAutoNum type="arabicPeriod"/>
              <a:defRPr/>
            </a:pPr>
            <a:r>
              <a:rPr lang="en-US" sz="2600" dirty="0"/>
              <a:t>Place a same-colored M&amp;M in the center of the plate with the help of your partners, and observe for 1 minute. </a:t>
            </a:r>
            <a:r>
              <a:rPr lang="en-US" sz="2600" dirty="0">
                <a:solidFill>
                  <a:srgbClr val="0070C0"/>
                </a:solidFill>
              </a:rPr>
              <a:t>(</a:t>
            </a:r>
            <a:r>
              <a:rPr lang="en-US" sz="2600" dirty="0">
                <a:solidFill>
                  <a:srgbClr val="0070C0"/>
                </a:solidFill>
                <a:hlinkClick r:id="rId3"/>
              </a:rPr>
              <a:t>stopwatch online</a:t>
            </a:r>
            <a:r>
              <a:rPr lang="en-US" sz="2600" dirty="0">
                <a:solidFill>
                  <a:srgbClr val="0070C0"/>
                </a:solidFill>
              </a:rPr>
              <a:t>)</a:t>
            </a:r>
          </a:p>
          <a:p>
            <a:pPr marL="514350" indent="-514350" eaLnBrk="1" hangingPunct="1">
              <a:spcBef>
                <a:spcPts val="0"/>
              </a:spcBef>
              <a:buFont typeface="+mj-lt"/>
              <a:buAutoNum type="arabicPeriod"/>
              <a:defRPr/>
            </a:pPr>
            <a:r>
              <a:rPr lang="en-US" sz="2600" dirty="0"/>
              <a:t>Record the qualitative measurements you see in the 1 min. </a:t>
            </a:r>
          </a:p>
          <a:p>
            <a:pPr marL="514350" indent="-514350" eaLnBrk="1" hangingPunct="1">
              <a:spcBef>
                <a:spcPts val="0"/>
              </a:spcBef>
              <a:buFont typeface="+mj-lt"/>
              <a:buAutoNum type="arabicPeriod"/>
              <a:defRPr/>
            </a:pPr>
            <a:r>
              <a:rPr lang="en-US" sz="2600" dirty="0"/>
              <a:t>Measure the distance in centimeters that the colored coating traveled. (measure from the center). </a:t>
            </a:r>
          </a:p>
          <a:p>
            <a:pPr marL="514350" indent="-514350" eaLnBrk="1" hangingPunct="1">
              <a:spcBef>
                <a:spcPts val="0"/>
              </a:spcBef>
              <a:buFont typeface="+mj-lt"/>
              <a:buAutoNum type="arabicPeriod"/>
              <a:defRPr/>
            </a:pPr>
            <a:r>
              <a:rPr lang="en-US" sz="2600" dirty="0"/>
              <a:t>Record your quantitative observations on the group Data Table Trial #___.</a:t>
            </a:r>
          </a:p>
          <a:p>
            <a:pPr marL="514350" indent="-514350" eaLnBrk="1" hangingPunct="1">
              <a:spcBef>
                <a:spcPts val="0"/>
              </a:spcBef>
              <a:buFont typeface="+mj-lt"/>
              <a:buAutoNum type="arabicPeriod"/>
              <a:defRPr/>
            </a:pPr>
            <a:r>
              <a:rPr lang="en-US" sz="2600" dirty="0"/>
              <a:t>Repeat steps 1-6 with the cold water, then with hot water.</a:t>
            </a:r>
          </a:p>
          <a:p>
            <a:pPr marL="514350" indent="-514350" eaLnBrk="1" hangingPunct="1">
              <a:spcBef>
                <a:spcPts val="0"/>
              </a:spcBef>
              <a:buFont typeface="+mj-lt"/>
              <a:buAutoNum type="arabicPeriod"/>
              <a:defRPr/>
            </a:pPr>
            <a:r>
              <a:rPr lang="en-US" sz="2600" dirty="0"/>
              <a:t>Record your group’s trial data on the class data chart.</a:t>
            </a:r>
          </a:p>
          <a:p>
            <a:pPr marL="514350" indent="-514350" eaLnBrk="1" hangingPunct="1">
              <a:spcBef>
                <a:spcPts val="0"/>
              </a:spcBef>
              <a:buFont typeface="+mj-lt"/>
              <a:buAutoNum type="arabicPeriod"/>
              <a:defRPr/>
            </a:pPr>
            <a:r>
              <a:rPr lang="en-US" sz="2600" dirty="0"/>
              <a:t>Copy the other groups’ trial data.</a:t>
            </a:r>
          </a:p>
          <a:p>
            <a:pPr marL="514350" indent="-514350" eaLnBrk="1" hangingPunct="1">
              <a:spcBef>
                <a:spcPts val="0"/>
              </a:spcBef>
              <a:buFont typeface="+mj-lt"/>
              <a:buAutoNum type="arabicPeriod"/>
              <a:defRPr/>
            </a:pPr>
            <a:r>
              <a:rPr lang="en-US" sz="2600" dirty="0"/>
              <a:t>Find the average for all of the trials and record.</a:t>
            </a:r>
          </a:p>
          <a:p>
            <a:pPr marL="0" indent="0" algn="ctr" eaLnBrk="1" hangingPunct="1">
              <a:buFont typeface="Wingdings" pitchFamily="2" charset="2"/>
              <a:buNone/>
              <a:defRPr/>
            </a:pPr>
            <a:endParaRPr lang="en-US" sz="1900" i="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4915588"/>
              </p:ext>
            </p:extLst>
          </p:nvPr>
        </p:nvGraphicFramePr>
        <p:xfrm>
          <a:off x="914401" y="1143000"/>
          <a:ext cx="6629401" cy="4724844"/>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202">
                  <a:extLst>
                    <a:ext uri="{9D8B030D-6E8A-4147-A177-3AD203B41FA5}">
                      <a16:colId xmlns:a16="http://schemas.microsoft.com/office/drawing/2014/main" val="20003"/>
                    </a:ext>
                  </a:extLst>
                </a:gridCol>
              </a:tblGrid>
              <a:tr h="466821">
                <a:tc gridSpan="4">
                  <a:txBody>
                    <a:bodyPr/>
                    <a:lstStyle/>
                    <a:p>
                      <a:pPr algn="ctr"/>
                      <a:r>
                        <a:rPr lang="en-US" sz="2400" dirty="0">
                          <a:solidFill>
                            <a:schemeClr val="tx1"/>
                          </a:solidFill>
                        </a:rPr>
                        <a:t>Distance Coating Traveled in Centimeters</a:t>
                      </a:r>
                    </a:p>
                  </a:txBody>
                  <a:tcPr marT="45723" marB="45723"/>
                </a:tc>
                <a:tc hMerge="1">
                  <a:txBody>
                    <a:bodyPr/>
                    <a:lstStyle/>
                    <a:p>
                      <a:pPr algn="ctr"/>
                      <a:endParaRPr lang="en-US" sz="2000" dirty="0">
                        <a:solidFill>
                          <a:schemeClr val="tx1">
                            <a:lumMod val="95000"/>
                          </a:schemeClr>
                        </a:solidFill>
                      </a:endParaRPr>
                    </a:p>
                  </a:txBody>
                  <a:tcPr marT="45723" marB="4572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lumMod val="95000"/>
                          </a:schemeClr>
                        </a:solidFill>
                      </a:endParaRPr>
                    </a:p>
                  </a:txBody>
                  <a:tcPr marT="45723" marB="4572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lumMod val="95000"/>
                          </a:schemeClr>
                        </a:solidFill>
                      </a:endParaRPr>
                    </a:p>
                  </a:txBody>
                  <a:tcPr marT="45723" marB="45723"/>
                </a:tc>
                <a:extLst>
                  <a:ext uri="{0D108BD9-81ED-4DB2-BD59-A6C34878D82A}">
                    <a16:rowId xmlns:a16="http://schemas.microsoft.com/office/drawing/2014/main" val="10000"/>
                  </a:ext>
                </a:extLst>
              </a:tr>
              <a:tr h="929201">
                <a:tc>
                  <a:txBody>
                    <a:bodyPr/>
                    <a:lstStyle/>
                    <a:p>
                      <a:pPr algn="ctr"/>
                      <a:r>
                        <a:rPr lang="en-US" sz="2000" b="1" dirty="0">
                          <a:solidFill>
                            <a:srgbClr val="0070C0"/>
                          </a:solidFill>
                        </a:rPr>
                        <a:t>Trial</a:t>
                      </a:r>
                    </a:p>
                  </a:txBody>
                  <a:tcPr marT="45723" marB="45723"/>
                </a:tc>
                <a:tc>
                  <a:txBody>
                    <a:bodyPr/>
                    <a:lstStyle/>
                    <a:p>
                      <a:pPr algn="ctr"/>
                      <a:r>
                        <a:rPr lang="en-US" sz="2000" b="1" dirty="0">
                          <a:solidFill>
                            <a:srgbClr val="0070C0"/>
                          </a:solidFill>
                        </a:rPr>
                        <a:t>Room Temperature</a:t>
                      </a:r>
                    </a:p>
                    <a:p>
                      <a:pPr algn="ctr"/>
                      <a:r>
                        <a:rPr lang="en-US" sz="2000" b="1" dirty="0">
                          <a:solidFill>
                            <a:srgbClr val="0070C0"/>
                          </a:solidFill>
                        </a:rPr>
                        <a:t>Water</a:t>
                      </a:r>
                    </a:p>
                  </a:txBody>
                  <a:tcPr marT="45723" marB="45723"/>
                </a:tc>
                <a:tc>
                  <a:txBody>
                    <a:bodyPr/>
                    <a:lstStyle/>
                    <a:p>
                      <a:pPr algn="ctr"/>
                      <a:r>
                        <a:rPr lang="en-US" sz="2000" b="1" dirty="0">
                          <a:solidFill>
                            <a:srgbClr val="0070C0"/>
                          </a:solidFill>
                        </a:rPr>
                        <a:t>Cold</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70C0"/>
                          </a:solidFill>
                        </a:rPr>
                        <a:t>Water</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70C0"/>
                          </a:solidFill>
                        </a:rPr>
                        <a:t>Hot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70C0"/>
                          </a:solidFill>
                        </a:rPr>
                        <a:t>Water</a:t>
                      </a:r>
                    </a:p>
                  </a:txBody>
                  <a:tcPr marT="45723" marB="45723"/>
                </a:tc>
                <a:extLst>
                  <a:ext uri="{0D108BD9-81ED-4DB2-BD59-A6C34878D82A}">
                    <a16:rowId xmlns:a16="http://schemas.microsoft.com/office/drawing/2014/main" val="10001"/>
                  </a:ext>
                </a:extLst>
              </a:tr>
              <a:tr h="404584">
                <a:tc>
                  <a:txBody>
                    <a:bodyPr/>
                    <a:lstStyle/>
                    <a:p>
                      <a:pPr algn="ctr"/>
                      <a:r>
                        <a:rPr lang="en-US" sz="2000" b="1" dirty="0"/>
                        <a:t> #1</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2"/>
                  </a:ext>
                </a:extLst>
              </a:tr>
              <a:tr h="435687">
                <a:tc>
                  <a:txBody>
                    <a:bodyPr/>
                    <a:lstStyle/>
                    <a:p>
                      <a:pPr algn="ctr"/>
                      <a:r>
                        <a:rPr lang="en-US" sz="2000" b="1" dirty="0"/>
                        <a:t> #2</a:t>
                      </a:r>
                    </a:p>
                  </a:txBody>
                  <a:tcPr marT="45723" marB="4572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3"/>
                  </a:ext>
                </a:extLst>
              </a:tr>
              <a:tr h="420120">
                <a:tc>
                  <a:txBody>
                    <a:bodyPr/>
                    <a:lstStyle/>
                    <a:p>
                      <a:pPr algn="ctr"/>
                      <a:r>
                        <a:rPr lang="en-US" sz="2000" b="1" dirty="0"/>
                        <a:t> #3</a:t>
                      </a:r>
                    </a:p>
                  </a:txBody>
                  <a:tcPr marT="45723" marB="4572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4"/>
                  </a:ext>
                </a:extLst>
              </a:tr>
              <a:tr h="404584">
                <a:tc>
                  <a:txBody>
                    <a:bodyPr/>
                    <a:lstStyle/>
                    <a:p>
                      <a:pPr algn="ctr"/>
                      <a:r>
                        <a:rPr lang="en-US" sz="2000" b="1" dirty="0"/>
                        <a:t> #4</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5"/>
                  </a:ext>
                </a:extLst>
              </a:tr>
              <a:tr h="404584">
                <a:tc>
                  <a:txBody>
                    <a:bodyPr/>
                    <a:lstStyle/>
                    <a:p>
                      <a:pPr algn="ctr"/>
                      <a:r>
                        <a:rPr lang="en-US" sz="2000" b="1" dirty="0"/>
                        <a:t> #5</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6"/>
                  </a:ext>
                </a:extLst>
              </a:tr>
              <a:tr h="529026">
                <a:tc>
                  <a:txBody>
                    <a:bodyPr/>
                    <a:lstStyle/>
                    <a:p>
                      <a:pPr algn="ctr"/>
                      <a:r>
                        <a:rPr lang="en-US" sz="2000" b="1" dirty="0"/>
                        <a:t> #6</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tc>
                  <a:txBody>
                    <a:bodyPr/>
                    <a:lstStyle/>
                    <a:p>
                      <a:pPr algn="r"/>
                      <a:r>
                        <a:rPr lang="en-US" sz="2000" dirty="0"/>
                        <a:t>cm</a:t>
                      </a:r>
                    </a:p>
                  </a:txBody>
                  <a:tcPr marT="45723" marB="45723"/>
                </a:tc>
                <a:extLst>
                  <a:ext uri="{0D108BD9-81ED-4DB2-BD59-A6C34878D82A}">
                    <a16:rowId xmlns:a16="http://schemas.microsoft.com/office/drawing/2014/main" val="10007"/>
                  </a:ext>
                </a:extLst>
              </a:tr>
              <a:tr h="653592">
                <a:tc>
                  <a:txBody>
                    <a:bodyPr/>
                    <a:lstStyle/>
                    <a:p>
                      <a:pPr algn="ctr"/>
                      <a:r>
                        <a:rPr lang="en-US" sz="2000" b="1" dirty="0">
                          <a:solidFill>
                            <a:schemeClr val="bg2"/>
                          </a:solidFill>
                        </a:rPr>
                        <a:t>Average</a:t>
                      </a:r>
                    </a:p>
                  </a:txBody>
                  <a:tcPr marT="45723" marB="45723"/>
                </a:tc>
                <a:tc>
                  <a:txBody>
                    <a:bodyPr/>
                    <a:lstStyle/>
                    <a:p>
                      <a:pPr algn="r"/>
                      <a:r>
                        <a:rPr lang="en-US" sz="2000" b="1" dirty="0">
                          <a:solidFill>
                            <a:schemeClr val="bg2"/>
                          </a:solidFill>
                        </a:rPr>
                        <a:t>cm</a:t>
                      </a:r>
                    </a:p>
                  </a:txBody>
                  <a:tcPr marT="45723" marB="45723"/>
                </a:tc>
                <a:tc>
                  <a:txBody>
                    <a:bodyPr/>
                    <a:lstStyle/>
                    <a:p>
                      <a:pPr algn="r"/>
                      <a:r>
                        <a:rPr lang="en-US" sz="2000" b="1" dirty="0">
                          <a:solidFill>
                            <a:schemeClr val="bg2"/>
                          </a:solidFill>
                        </a:rPr>
                        <a:t>cm</a:t>
                      </a:r>
                    </a:p>
                  </a:txBody>
                  <a:tcPr marT="45723" marB="45723"/>
                </a:tc>
                <a:tc>
                  <a:txBody>
                    <a:bodyPr/>
                    <a:lstStyle/>
                    <a:p>
                      <a:pPr algn="r"/>
                      <a:r>
                        <a:rPr lang="en-US" sz="2000" b="1" dirty="0">
                          <a:solidFill>
                            <a:schemeClr val="bg2"/>
                          </a:solidFill>
                        </a:rPr>
                        <a:t>cm</a:t>
                      </a:r>
                    </a:p>
                  </a:txBody>
                  <a:tcPr marT="45723" marB="45723"/>
                </a:tc>
                <a:extLst>
                  <a:ext uri="{0D108BD9-81ED-4DB2-BD59-A6C34878D82A}">
                    <a16:rowId xmlns:a16="http://schemas.microsoft.com/office/drawing/2014/main" val="10008"/>
                  </a:ext>
                </a:extLst>
              </a:tr>
            </a:tbl>
          </a:graphicData>
        </a:graphic>
      </p:graphicFrame>
      <p:sp>
        <p:nvSpPr>
          <p:cNvPr id="25651" name="TextBox 2"/>
          <p:cNvSpPr txBox="1">
            <a:spLocks noChangeArrowheads="1"/>
          </p:cNvSpPr>
          <p:nvPr/>
        </p:nvSpPr>
        <p:spPr bwMode="auto">
          <a:xfrm>
            <a:off x="2743200" y="3810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2800" b="1" dirty="0"/>
              <a:t>Class Data Collection: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8600" y="381000"/>
            <a:ext cx="8458200" cy="1082675"/>
          </a:xfrm>
        </p:spPr>
        <p:txBody>
          <a:bodyPr/>
          <a:lstStyle/>
          <a:p>
            <a:pPr eaLnBrk="1" hangingPunct="1">
              <a:defRPr/>
            </a:pPr>
            <a:r>
              <a:rPr lang="en-US" sz="4400" dirty="0">
                <a:solidFill>
                  <a:srgbClr val="0070C0"/>
                </a:solidFill>
                <a:effectLst>
                  <a:outerShdw blurRad="38100" dist="38100" dir="2700000" algn="tl">
                    <a:srgbClr val="000000">
                      <a:alpha val="43137"/>
                    </a:srgbClr>
                  </a:outerShdw>
                </a:effectLst>
              </a:rPr>
              <a:t>Share Each Group’s Trial Data</a:t>
            </a:r>
          </a:p>
        </p:txBody>
      </p:sp>
      <p:sp>
        <p:nvSpPr>
          <p:cNvPr id="3" name="Subtitle 2"/>
          <p:cNvSpPr>
            <a:spLocks noGrp="1"/>
          </p:cNvSpPr>
          <p:nvPr>
            <p:ph type="subTitle" sz="quarter" idx="1"/>
          </p:nvPr>
        </p:nvSpPr>
        <p:spPr>
          <a:xfrm>
            <a:off x="762000" y="1616186"/>
            <a:ext cx="7162800" cy="4038600"/>
          </a:xfrm>
        </p:spPr>
        <p:txBody>
          <a:bodyPr/>
          <a:lstStyle/>
          <a:p>
            <a:pPr eaLnBrk="1" hangingPunct="1">
              <a:defRPr/>
            </a:pPr>
            <a:endParaRPr lang="en-US"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69" y="1658203"/>
            <a:ext cx="7010400" cy="39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0070C0"/>
                </a:solidFill>
              </a:rPr>
              <a:t>Conclusion</a:t>
            </a:r>
          </a:p>
        </p:txBody>
      </p:sp>
      <p:sp>
        <p:nvSpPr>
          <p:cNvPr id="3" name="Content Placeholder 2"/>
          <p:cNvSpPr>
            <a:spLocks noGrp="1"/>
          </p:cNvSpPr>
          <p:nvPr>
            <p:ph idx="1"/>
          </p:nvPr>
        </p:nvSpPr>
        <p:spPr/>
        <p:txBody>
          <a:bodyPr/>
          <a:lstStyle/>
          <a:p>
            <a:pPr eaLnBrk="1" hangingPunct="1">
              <a:defRPr/>
            </a:pPr>
            <a:r>
              <a:rPr lang="en-US" dirty="0"/>
              <a:t>What was investigated? (Describe the problem statement.)</a:t>
            </a:r>
          </a:p>
          <a:p>
            <a:pPr eaLnBrk="1" hangingPunct="1">
              <a:defRPr/>
            </a:pPr>
            <a:r>
              <a:rPr lang="en-US" dirty="0"/>
              <a:t>Restate your hypothesis, and tell if it was supported or not supported.</a:t>
            </a:r>
          </a:p>
          <a:p>
            <a:pPr eaLnBrk="1" hangingPunct="1">
              <a:defRPr/>
            </a:pPr>
            <a:r>
              <a:rPr lang="en-US" dirty="0"/>
              <a:t>What were the major findings? (Explain your evidence.)</a:t>
            </a:r>
          </a:p>
          <a:p>
            <a:pPr eaLnBrk="1" hangingPunct="1">
              <a:defRPr/>
            </a:pPr>
            <a:endParaRPr lang="en-US" dirty="0"/>
          </a:p>
          <a:p>
            <a:pPr eaLnBrk="1" hangingPunct="1">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0070C0"/>
                </a:solidFill>
              </a:rPr>
              <a:t>Application</a:t>
            </a:r>
          </a:p>
        </p:txBody>
      </p:sp>
      <p:sp>
        <p:nvSpPr>
          <p:cNvPr id="3" name="Content Placeholder 2"/>
          <p:cNvSpPr>
            <a:spLocks noGrp="1"/>
          </p:cNvSpPr>
          <p:nvPr>
            <p:ph idx="1"/>
          </p:nvPr>
        </p:nvSpPr>
        <p:spPr/>
        <p:txBody>
          <a:bodyPr/>
          <a:lstStyle/>
          <a:p>
            <a:pPr eaLnBrk="1" hangingPunct="1">
              <a:defRPr/>
            </a:pPr>
            <a:r>
              <a:rPr lang="en-US" dirty="0"/>
              <a:t>If the experiment was to be repeated should anything be done differently?</a:t>
            </a:r>
          </a:p>
          <a:p>
            <a:pPr eaLnBrk="1" hangingPunct="1">
              <a:defRPr/>
            </a:pPr>
            <a:r>
              <a:rPr lang="en-US" dirty="0"/>
              <a:t>Explain what you learned from your experiment that could be applied in a real life situation.</a:t>
            </a:r>
          </a:p>
          <a:p>
            <a:pPr eaLnBrk="1" hangingPunct="1">
              <a:defRPr/>
            </a:pPr>
            <a:r>
              <a:rPr lang="en-US" dirty="0"/>
              <a:t>List any new questions that your experiment lead you to ask that could be tested in a new investigation.</a:t>
            </a:r>
          </a:p>
          <a:p>
            <a:pPr eaLnBrk="1" hangingPunct="1">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81000"/>
            <a:ext cx="7315200" cy="1090613"/>
          </a:xfrm>
        </p:spPr>
        <p:txBody>
          <a:bodyPr/>
          <a:lstStyle/>
          <a:p>
            <a:pPr eaLnBrk="1" hangingPunct="1">
              <a:defRPr/>
            </a:pPr>
            <a:r>
              <a:rPr lang="en-US" dirty="0">
                <a:solidFill>
                  <a:srgbClr val="0070C0"/>
                </a:solidFill>
              </a:rPr>
              <a:t>Communicate Your Inquiry</a:t>
            </a:r>
          </a:p>
        </p:txBody>
      </p:sp>
      <p:sp>
        <p:nvSpPr>
          <p:cNvPr id="36867" name="Rectangle 3"/>
          <p:cNvSpPr>
            <a:spLocks noGrp="1" noChangeArrowheads="1"/>
          </p:cNvSpPr>
          <p:nvPr>
            <p:ph idx="1"/>
          </p:nvPr>
        </p:nvSpPr>
        <p:spPr/>
        <p:txBody>
          <a:bodyPr/>
          <a:lstStyle/>
          <a:p>
            <a:pPr eaLnBrk="1" hangingPunct="1">
              <a:defRPr/>
            </a:pPr>
            <a:endParaRPr lang="en-US" dirty="0"/>
          </a:p>
          <a:p>
            <a:pPr eaLnBrk="1" hangingPunct="1">
              <a:defRPr/>
            </a:pPr>
            <a:r>
              <a:rPr lang="en-US" dirty="0"/>
              <a:t>You can use the </a:t>
            </a:r>
            <a:r>
              <a:rPr lang="en-US" dirty="0">
                <a:hlinkClick r:id="rId3"/>
              </a:rPr>
              <a:t>science fair blank template </a:t>
            </a:r>
            <a:r>
              <a:rPr lang="en-US" dirty="0"/>
              <a:t>to create a Power Point presentation.</a:t>
            </a:r>
          </a:p>
          <a:p>
            <a:pPr eaLnBrk="1" hangingPunct="1">
              <a:defRPr/>
            </a:pPr>
            <a:r>
              <a:rPr lang="en-US" dirty="0"/>
              <a:t>You can duplicate your Power Point presentation and display on a mini-Science Fair Project Board.</a:t>
            </a:r>
          </a:p>
          <a:p>
            <a:pPr eaLnBrk="1" hangingPunct="1">
              <a:buFont typeface="Wingdings" pitchFamily="2" charset="2"/>
              <a:buNone/>
              <a:defRPr/>
            </a:pPr>
            <a:endParaRPr lang="en-US" dirty="0"/>
          </a:p>
          <a:p>
            <a:pPr eaLnBrk="1" hangingPunct="1">
              <a:defRPr/>
            </a:pPr>
            <a:endParaRPr lang="en-US" dirty="0"/>
          </a:p>
        </p:txBody>
      </p:sp>
      <p:pic>
        <p:nvPicPr>
          <p:cNvPr id="29700" name="Picture 6" descr="MCj03340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475" y="304800"/>
            <a:ext cx="1403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5400" dirty="0">
                <a:solidFill>
                  <a:schemeClr val="tx1"/>
                </a:solidFill>
              </a:rPr>
              <a:t>New M&amp;M Investigation?</a:t>
            </a:r>
          </a:p>
        </p:txBody>
      </p:sp>
      <p:sp>
        <p:nvSpPr>
          <p:cNvPr id="52227" name="Rectangle 3"/>
          <p:cNvSpPr>
            <a:spLocks noGrp="1" noChangeArrowheads="1"/>
          </p:cNvSpPr>
          <p:nvPr>
            <p:ph idx="1"/>
          </p:nvPr>
        </p:nvSpPr>
        <p:spPr>
          <a:xfrm>
            <a:off x="0" y="1447800"/>
            <a:ext cx="8915400" cy="3200400"/>
          </a:xfrm>
        </p:spPr>
        <p:txBody>
          <a:bodyPr/>
          <a:lstStyle/>
          <a:p>
            <a:pPr eaLnBrk="1" hangingPunct="1">
              <a:defRPr/>
            </a:pPr>
            <a:r>
              <a:rPr lang="en-US" sz="4400" b="1" dirty="0">
                <a:solidFill>
                  <a:srgbClr val="0070C0"/>
                </a:solidFill>
              </a:rPr>
              <a:t>Form a new question or state a New Problem on the same topic. </a:t>
            </a:r>
          </a:p>
          <a:p>
            <a:pPr eaLnBrk="1" hangingPunct="1">
              <a:defRPr/>
            </a:pPr>
            <a:r>
              <a:rPr lang="en-US" sz="4400" b="1" dirty="0">
                <a:solidFill>
                  <a:srgbClr val="FF0000"/>
                </a:solidFill>
              </a:rPr>
              <a:t>What do you still want to know?</a:t>
            </a:r>
          </a:p>
          <a:p>
            <a:pPr eaLnBrk="1" hangingPunct="1">
              <a:defRPr/>
            </a:pPr>
            <a:r>
              <a:rPr lang="en-US" sz="4400" b="1" dirty="0">
                <a:solidFill>
                  <a:srgbClr val="00B050"/>
                </a:solidFill>
              </a:rPr>
              <a:t>What more can you learn?</a:t>
            </a:r>
          </a:p>
          <a:p>
            <a:pPr eaLnBrk="1" hangingPunct="1">
              <a:defRPr/>
            </a:pPr>
            <a:endParaRPr lang="en-US" sz="4400" b="1" dirty="0">
              <a:solidFill>
                <a:srgbClr val="FF0000"/>
              </a:solidFill>
            </a:endParaRPr>
          </a:p>
        </p:txBody>
      </p:sp>
      <p:pic>
        <p:nvPicPr>
          <p:cNvPr id="30724" name="Picture 4" descr="MCj04344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962400"/>
            <a:ext cx="1350671" cy="151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Cj040426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800600"/>
            <a:ext cx="2209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CPE07016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4648200"/>
            <a:ext cx="1643063" cy="166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2667000"/>
          </a:xfrm>
        </p:spPr>
        <p:txBody>
          <a:bodyPr/>
          <a:lstStyle/>
          <a:p>
            <a:pPr eaLnBrk="1" hangingPunct="1">
              <a:defRPr/>
            </a:pPr>
            <a:r>
              <a:rPr lang="en-US" sz="6000" dirty="0">
                <a:solidFill>
                  <a:srgbClr val="0070C0"/>
                </a:solidFill>
                <a:latin typeface="Kristen ITC" pitchFamily="66" charset="0"/>
              </a:rPr>
              <a:t>Scientific Method</a:t>
            </a:r>
            <a:br>
              <a:rPr lang="en-US" sz="6000" dirty="0">
                <a:solidFill>
                  <a:srgbClr val="0070C0"/>
                </a:solidFill>
                <a:latin typeface="Kristen ITC" pitchFamily="66" charset="0"/>
              </a:rPr>
            </a:br>
            <a:r>
              <a:rPr lang="en-US" sz="6000" dirty="0">
                <a:solidFill>
                  <a:srgbClr val="0070C0"/>
                </a:solidFill>
                <a:latin typeface="Kristen ITC" pitchFamily="66" charset="0"/>
              </a:rPr>
              <a:t>Review</a:t>
            </a:r>
          </a:p>
        </p:txBody>
      </p:sp>
      <p:pic>
        <p:nvPicPr>
          <p:cNvPr id="31747" name="Picture 3" descr="C:\Documents and Settings\096512\Local Settings\Temporary Internet Files\Content.IE5\PS9GGFXR\MC90043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975" y="4419600"/>
            <a:ext cx="19240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81000" y="533400"/>
            <a:ext cx="8229600" cy="1143000"/>
          </a:xfrm>
        </p:spPr>
        <p:txBody>
          <a:bodyPr/>
          <a:lstStyle/>
          <a:p>
            <a:pPr eaLnBrk="1" hangingPunct="1">
              <a:defRPr/>
            </a:pPr>
            <a:r>
              <a:rPr lang="en-US" sz="4800" dirty="0">
                <a:solidFill>
                  <a:schemeClr val="tx1"/>
                </a:solidFill>
              </a:rPr>
              <a:t>1. Ask a Question or State a Problem</a:t>
            </a:r>
          </a:p>
        </p:txBody>
      </p:sp>
      <p:sp>
        <p:nvSpPr>
          <p:cNvPr id="30723" name="Rectangle 3"/>
          <p:cNvSpPr>
            <a:spLocks noGrp="1" noChangeArrowheads="1"/>
          </p:cNvSpPr>
          <p:nvPr>
            <p:ph type="body" sz="half" idx="1"/>
          </p:nvPr>
        </p:nvSpPr>
        <p:spPr>
          <a:xfrm>
            <a:off x="228600" y="2438400"/>
            <a:ext cx="5257800" cy="3916363"/>
          </a:xfrm>
        </p:spPr>
        <p:txBody>
          <a:bodyPr/>
          <a:lstStyle/>
          <a:p>
            <a:pPr algn="ctr" eaLnBrk="1" hangingPunct="1">
              <a:buFont typeface="Wingdings" pitchFamily="2" charset="2"/>
              <a:buNone/>
              <a:defRPr/>
            </a:pPr>
            <a:r>
              <a:rPr lang="en-US" sz="3600" b="1" dirty="0">
                <a:solidFill>
                  <a:srgbClr val="0070C0"/>
                </a:solidFill>
              </a:rPr>
              <a:t>Asking WHAT?  or  HOW? about something you observed</a:t>
            </a:r>
          </a:p>
          <a:p>
            <a:pPr algn="ctr" eaLnBrk="1" hangingPunct="1">
              <a:buFont typeface="Wingdings" pitchFamily="2" charset="2"/>
              <a:buNone/>
              <a:defRPr/>
            </a:pPr>
            <a:endParaRPr lang="en-US" sz="3600" b="1" dirty="0"/>
          </a:p>
          <a:p>
            <a:pPr algn="ctr" eaLnBrk="1" hangingPunct="1">
              <a:buFont typeface="Wingdings" pitchFamily="2" charset="2"/>
              <a:buNone/>
              <a:defRPr/>
            </a:pPr>
            <a:endParaRPr lang="en-US" sz="3600" b="1" dirty="0"/>
          </a:p>
        </p:txBody>
      </p:sp>
      <p:graphicFrame>
        <p:nvGraphicFramePr>
          <p:cNvPr id="32772" name="Object 4"/>
          <p:cNvGraphicFramePr>
            <a:graphicFrameLocks noGrp="1" noChangeAspect="1"/>
          </p:cNvGraphicFramePr>
          <p:nvPr>
            <p:ph type="clipArt" sz="half" idx="2"/>
          </p:nvPr>
        </p:nvGraphicFramePr>
        <p:xfrm>
          <a:off x="5905500" y="2362200"/>
          <a:ext cx="2746375" cy="2746375"/>
        </p:xfrm>
        <a:graphic>
          <a:graphicData uri="http://schemas.openxmlformats.org/presentationml/2006/ole">
            <mc:AlternateContent xmlns:mc="http://schemas.openxmlformats.org/markup-compatibility/2006">
              <mc:Choice xmlns:v="urn:schemas-microsoft-com:vml" Requires="v">
                <p:oleObj spid="_x0000_s1070" name="Clip" r:id="rId4" imgW="2365553" imgH="2365553" progId="">
                  <p:embed/>
                </p:oleObj>
              </mc:Choice>
              <mc:Fallback>
                <p:oleObj name="Clip" r:id="rId4" imgW="2365553" imgH="2365553"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2362200"/>
                        <a:ext cx="27463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608979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5400" dirty="0">
                <a:solidFill>
                  <a:schemeClr val="tx1"/>
                </a:solidFill>
              </a:rPr>
              <a:t>2. Research your Topic</a:t>
            </a:r>
          </a:p>
        </p:txBody>
      </p:sp>
      <p:sp>
        <p:nvSpPr>
          <p:cNvPr id="32771" name="Rectangle 3"/>
          <p:cNvSpPr>
            <a:spLocks noGrp="1" noChangeArrowheads="1"/>
          </p:cNvSpPr>
          <p:nvPr>
            <p:ph type="body" sz="half" idx="1"/>
          </p:nvPr>
        </p:nvSpPr>
        <p:spPr>
          <a:xfrm>
            <a:off x="457200" y="1600200"/>
            <a:ext cx="5334000" cy="4525963"/>
          </a:xfrm>
        </p:spPr>
        <p:txBody>
          <a:bodyPr/>
          <a:lstStyle/>
          <a:p>
            <a:pPr algn="ctr" eaLnBrk="1" hangingPunct="1">
              <a:buFont typeface="Wingdings" pitchFamily="2" charset="2"/>
              <a:buNone/>
              <a:defRPr/>
            </a:pPr>
            <a:r>
              <a:rPr lang="en-US" b="1" dirty="0">
                <a:solidFill>
                  <a:srgbClr val="0070C0"/>
                </a:solidFill>
              </a:rPr>
              <a:t>Gather information that will help you answer your question.</a:t>
            </a:r>
          </a:p>
          <a:p>
            <a:pPr algn="ctr" eaLnBrk="1" hangingPunct="1">
              <a:buFont typeface="Wingdings" pitchFamily="2" charset="2"/>
              <a:buNone/>
              <a:defRPr/>
            </a:pPr>
            <a:endParaRPr lang="en-US" b="1" dirty="0">
              <a:solidFill>
                <a:srgbClr val="FF0000"/>
              </a:solidFill>
            </a:endParaRPr>
          </a:p>
          <a:p>
            <a:pPr algn="ctr" eaLnBrk="1" hangingPunct="1">
              <a:buFont typeface="Wingdings" pitchFamily="2" charset="2"/>
              <a:buNone/>
              <a:defRPr/>
            </a:pPr>
            <a:r>
              <a:rPr lang="en-US" b="1" dirty="0">
                <a:solidFill>
                  <a:srgbClr val="FF0000"/>
                </a:solidFill>
              </a:rPr>
              <a:t>Library, Internet, Interviews, Experiments</a:t>
            </a:r>
          </a:p>
        </p:txBody>
      </p:sp>
      <p:graphicFrame>
        <p:nvGraphicFramePr>
          <p:cNvPr id="33796" name="Object 4"/>
          <p:cNvGraphicFramePr>
            <a:graphicFrameLocks noGrp="1" noChangeAspect="1"/>
          </p:cNvGraphicFramePr>
          <p:nvPr>
            <p:ph type="clipArt" sz="half" idx="2"/>
            <p:extLst>
              <p:ext uri="{D42A27DB-BD31-4B8C-83A1-F6EECF244321}">
                <p14:modId xmlns:p14="http://schemas.microsoft.com/office/powerpoint/2010/main" val="3844164853"/>
              </p:ext>
            </p:extLst>
          </p:nvPr>
        </p:nvGraphicFramePr>
        <p:xfrm>
          <a:off x="6019800" y="2362200"/>
          <a:ext cx="2020887" cy="1592263"/>
        </p:xfrm>
        <a:graphic>
          <a:graphicData uri="http://schemas.openxmlformats.org/presentationml/2006/ole">
            <mc:AlternateContent xmlns:mc="http://schemas.openxmlformats.org/markup-compatibility/2006">
              <mc:Choice xmlns:v="urn:schemas-microsoft-com:vml" Requires="v">
                <p:oleObj spid="_x0000_s2094" name="Microsoft ClipArt Gallery" r:id="rId4" imgW="2020824" imgH="1592885" progId="">
                  <p:embed/>
                </p:oleObj>
              </mc:Choice>
              <mc:Fallback>
                <p:oleObj name="Microsoft ClipArt Gallery" r:id="rId4" imgW="2020824" imgH="159288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362200"/>
                        <a:ext cx="2020887"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p:cTn id="13"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p:cTn id="19"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7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z="4800" dirty="0">
                <a:solidFill>
                  <a:schemeClr val="tx1"/>
                </a:solidFill>
              </a:rPr>
              <a:t>3. State your HYPOTHESIS</a:t>
            </a:r>
          </a:p>
        </p:txBody>
      </p:sp>
      <p:sp>
        <p:nvSpPr>
          <p:cNvPr id="34819" name="Rectangle 3"/>
          <p:cNvSpPr>
            <a:spLocks noGrp="1" noChangeArrowheads="1"/>
          </p:cNvSpPr>
          <p:nvPr>
            <p:ph idx="1"/>
          </p:nvPr>
        </p:nvSpPr>
        <p:spPr>
          <a:xfrm>
            <a:off x="457200" y="1600200"/>
            <a:ext cx="8229600" cy="4953000"/>
          </a:xfrm>
        </p:spPr>
        <p:txBody>
          <a:bodyPr/>
          <a:lstStyle/>
          <a:p>
            <a:pPr algn="ctr" eaLnBrk="1" hangingPunct="1">
              <a:lnSpc>
                <a:spcPct val="90000"/>
              </a:lnSpc>
              <a:buFont typeface="Wingdings" pitchFamily="2" charset="2"/>
              <a:buNone/>
              <a:defRPr/>
            </a:pPr>
            <a:r>
              <a:rPr lang="en-US" sz="4000" b="1" dirty="0">
                <a:solidFill>
                  <a:srgbClr val="0070C0"/>
                </a:solidFill>
              </a:rPr>
              <a:t>A Hypothesis is an explanation for a question that can be formally tested.</a:t>
            </a:r>
          </a:p>
          <a:p>
            <a:pPr algn="ctr" eaLnBrk="1" hangingPunct="1">
              <a:lnSpc>
                <a:spcPct val="90000"/>
              </a:lnSpc>
              <a:buFont typeface="Wingdings" pitchFamily="2" charset="2"/>
              <a:buNone/>
              <a:defRPr/>
            </a:pPr>
            <a:r>
              <a:rPr lang="en-US" sz="5400" b="1" i="1" dirty="0"/>
              <a:t>An educated guess!</a:t>
            </a:r>
          </a:p>
          <a:p>
            <a:pPr algn="ctr" eaLnBrk="1" hangingPunct="1">
              <a:lnSpc>
                <a:spcPct val="90000"/>
              </a:lnSpc>
              <a:buFont typeface="Wingdings" pitchFamily="2" charset="2"/>
              <a:buNone/>
              <a:defRPr/>
            </a:pPr>
            <a:endParaRPr lang="en-US" sz="4000" b="1" dirty="0"/>
          </a:p>
          <a:p>
            <a:pPr algn="ctr" eaLnBrk="1" hangingPunct="1">
              <a:lnSpc>
                <a:spcPct val="90000"/>
              </a:lnSpc>
              <a:buFont typeface="Wingdings" pitchFamily="2" charset="2"/>
              <a:buNone/>
              <a:defRPr/>
            </a:pPr>
            <a:r>
              <a:rPr lang="en-US" sz="4000" b="1" dirty="0">
                <a:solidFill>
                  <a:srgbClr val="FF0000"/>
                </a:solidFill>
              </a:rPr>
              <a:t>If…then…</a:t>
            </a:r>
          </a:p>
          <a:p>
            <a:pPr algn="ctr" eaLnBrk="1" hangingPunct="1">
              <a:lnSpc>
                <a:spcPct val="90000"/>
              </a:lnSpc>
              <a:buFont typeface="Wingdings" pitchFamily="2" charset="2"/>
              <a:buNone/>
              <a:defRPr/>
            </a:pPr>
            <a:endParaRPr lang="en-US" sz="4000" b="1" dirty="0"/>
          </a:p>
          <a:p>
            <a:pPr algn="ctr" eaLnBrk="1" hangingPunct="1">
              <a:lnSpc>
                <a:spcPct val="90000"/>
              </a:lnSpc>
              <a:buFont typeface="Wingdings" pitchFamily="2" charset="2"/>
              <a:buNone/>
              <a:defRPr/>
            </a:pP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p:cTn id="13"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p:cTn id="19"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p:cTn id="25"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481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0"/>
            <a:ext cx="8229600" cy="1066800"/>
          </a:xfrm>
        </p:spPr>
        <p:txBody>
          <a:bodyPr/>
          <a:lstStyle/>
          <a:p>
            <a:pPr eaLnBrk="1" hangingPunct="1">
              <a:defRPr/>
            </a:pPr>
            <a:r>
              <a:rPr lang="en-US" sz="5400" dirty="0">
                <a:solidFill>
                  <a:schemeClr val="tx1"/>
                </a:solidFill>
              </a:rPr>
              <a:t>4. Design an Experiment</a:t>
            </a:r>
          </a:p>
        </p:txBody>
      </p:sp>
      <p:sp>
        <p:nvSpPr>
          <p:cNvPr id="35843" name="Rectangle 3"/>
          <p:cNvSpPr>
            <a:spLocks noGrp="1" noChangeArrowheads="1"/>
          </p:cNvSpPr>
          <p:nvPr>
            <p:ph type="body" sz="half" idx="1"/>
          </p:nvPr>
        </p:nvSpPr>
        <p:spPr>
          <a:xfrm>
            <a:off x="457200" y="1066800"/>
            <a:ext cx="8305800" cy="5791200"/>
          </a:xfrm>
        </p:spPr>
        <p:txBody>
          <a:bodyPr/>
          <a:lstStyle/>
          <a:p>
            <a:pPr algn="ctr" eaLnBrk="1" hangingPunct="1">
              <a:lnSpc>
                <a:spcPct val="90000"/>
              </a:lnSpc>
              <a:buFont typeface="Wingdings" pitchFamily="2" charset="2"/>
              <a:buChar char="§"/>
              <a:defRPr/>
            </a:pPr>
            <a:r>
              <a:rPr lang="en-US" b="1" dirty="0">
                <a:solidFill>
                  <a:srgbClr val="0070C0"/>
                </a:solidFill>
                <a:effectLst/>
              </a:rPr>
              <a:t>A </a:t>
            </a:r>
            <a:r>
              <a:rPr lang="en-US" b="1" i="1" dirty="0">
                <a:solidFill>
                  <a:srgbClr val="0070C0"/>
                </a:solidFill>
                <a:effectLst/>
              </a:rPr>
              <a:t>procedure</a:t>
            </a:r>
            <a:r>
              <a:rPr lang="en-US" b="1" dirty="0">
                <a:solidFill>
                  <a:srgbClr val="0070C0"/>
                </a:solidFill>
                <a:effectLst/>
              </a:rPr>
              <a:t> is a set of directions designed to test your Hypothesis… </a:t>
            </a:r>
            <a:r>
              <a:rPr lang="en-US" sz="3600" b="1" dirty="0">
                <a:solidFill>
                  <a:srgbClr val="FF0000"/>
                </a:solidFill>
                <a:effectLst/>
              </a:rPr>
              <a:t>Is it is true or false.</a:t>
            </a:r>
          </a:p>
          <a:p>
            <a:pPr eaLnBrk="1" hangingPunct="1">
              <a:lnSpc>
                <a:spcPct val="90000"/>
              </a:lnSpc>
              <a:buFont typeface="Wingdings" pitchFamily="2" charset="2"/>
              <a:buChar char="§"/>
              <a:defRPr/>
            </a:pPr>
            <a:r>
              <a:rPr lang="en-US" b="1" dirty="0">
                <a:effectLst/>
              </a:rPr>
              <a:t>A</a:t>
            </a:r>
            <a:r>
              <a:rPr lang="en-US" b="1" dirty="0">
                <a:solidFill>
                  <a:srgbClr val="FFFF00"/>
                </a:solidFill>
                <a:effectLst/>
              </a:rPr>
              <a:t> </a:t>
            </a:r>
            <a:r>
              <a:rPr lang="en-US" b="1" i="1" dirty="0">
                <a:solidFill>
                  <a:srgbClr val="0070C0"/>
                </a:solidFill>
                <a:effectLst/>
              </a:rPr>
              <a:t>procedure </a:t>
            </a:r>
            <a:r>
              <a:rPr lang="en-US" b="1" dirty="0">
                <a:effectLst/>
              </a:rPr>
              <a:t>must be repeatable, and easy to understand for others to duplicate.</a:t>
            </a:r>
          </a:p>
          <a:p>
            <a:pPr eaLnBrk="1" hangingPunct="1">
              <a:lnSpc>
                <a:spcPct val="90000"/>
              </a:lnSpc>
              <a:defRPr/>
            </a:pPr>
            <a:r>
              <a:rPr lang="en-US" b="1" dirty="0"/>
              <a:t>Each </a:t>
            </a:r>
            <a:r>
              <a:rPr lang="en-US" b="1" i="1" dirty="0">
                <a:solidFill>
                  <a:srgbClr val="0070C0"/>
                </a:solidFill>
              </a:rPr>
              <a:t>procedure</a:t>
            </a:r>
            <a:r>
              <a:rPr lang="en-US" b="1" dirty="0">
                <a:solidFill>
                  <a:srgbClr val="0070C0"/>
                </a:solidFill>
              </a:rPr>
              <a:t> </a:t>
            </a:r>
            <a:r>
              <a:rPr lang="en-US" b="1" dirty="0"/>
              <a:t>step needs to be numbered.</a:t>
            </a:r>
          </a:p>
          <a:p>
            <a:pPr eaLnBrk="1" hangingPunct="1">
              <a:lnSpc>
                <a:spcPct val="90000"/>
              </a:lnSpc>
              <a:defRPr/>
            </a:pPr>
            <a:r>
              <a:rPr lang="en-US" b="1" dirty="0"/>
              <a:t>Each step needs to begin with a verb.</a:t>
            </a:r>
          </a:p>
          <a:p>
            <a:pPr eaLnBrk="1" hangingPunct="1">
              <a:lnSpc>
                <a:spcPct val="90000"/>
              </a:lnSpc>
              <a:defRPr/>
            </a:pPr>
            <a:r>
              <a:rPr lang="en-US" b="1" dirty="0"/>
              <a:t>Figure out and collect the materials needed for the experiment.</a:t>
            </a:r>
          </a:p>
          <a:p>
            <a:pPr eaLnBrk="1" hangingPunct="1">
              <a:lnSpc>
                <a:spcPct val="90000"/>
              </a:lnSpc>
              <a:defRPr/>
            </a:pPr>
            <a:endParaRPr lang="en-US" b="1" dirty="0"/>
          </a:p>
          <a:p>
            <a:pPr eaLnBrk="1" hangingPunct="1">
              <a:lnSpc>
                <a:spcPct val="90000"/>
              </a:lnSpc>
              <a:defRPr/>
            </a:pPr>
            <a:endParaRPr lang="en-US" b="1" dirty="0"/>
          </a:p>
          <a:p>
            <a:pPr eaLnBrk="1" hangingPunct="1">
              <a:lnSpc>
                <a:spcPct val="90000"/>
              </a:lnSpc>
              <a:buFont typeface="Wingdings" pitchFamily="2" charset="2"/>
              <a:buChar char="§"/>
              <a:defRPr/>
            </a:pPr>
            <a:endParaRPr lang="en-US" b="1" dirty="0"/>
          </a:p>
          <a:p>
            <a:pPr eaLnBrk="1" hangingPunct="1">
              <a:lnSpc>
                <a:spcPct val="90000"/>
              </a:lnSpc>
              <a:buFont typeface="Wingdings" pitchFamily="2" charset="2"/>
              <a:buChar char="§"/>
              <a:defRPr/>
            </a:pPr>
            <a:endParaRPr lang="en-US" dirty="0"/>
          </a:p>
        </p:txBody>
      </p:sp>
      <p:graphicFrame>
        <p:nvGraphicFramePr>
          <p:cNvPr id="35844" name="Object 4"/>
          <p:cNvGraphicFramePr>
            <a:graphicFrameLocks noGrp="1" noChangeAspect="1"/>
          </p:cNvGraphicFramePr>
          <p:nvPr>
            <p:ph type="clipArt" sz="half" idx="2"/>
            <p:extLst>
              <p:ext uri="{D42A27DB-BD31-4B8C-83A1-F6EECF244321}">
                <p14:modId xmlns:p14="http://schemas.microsoft.com/office/powerpoint/2010/main" val="4075896104"/>
              </p:ext>
            </p:extLst>
          </p:nvPr>
        </p:nvGraphicFramePr>
        <p:xfrm>
          <a:off x="838200" y="5638800"/>
          <a:ext cx="717550" cy="892175"/>
        </p:xfrm>
        <a:graphic>
          <a:graphicData uri="http://schemas.openxmlformats.org/presentationml/2006/ole">
            <mc:AlternateContent xmlns:mc="http://schemas.openxmlformats.org/markup-compatibility/2006">
              <mc:Choice xmlns:v="urn:schemas-microsoft-com:vml" Requires="v">
                <p:oleObj spid="_x0000_s3118" name="Clip" r:id="rId4" imgW="716890" imgH="892454" progId="">
                  <p:embed/>
                </p:oleObj>
              </mc:Choice>
              <mc:Fallback>
                <p:oleObj name="Clip" r:id="rId4" imgW="716890" imgH="892454"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638800"/>
                        <a:ext cx="717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p:cTn id="13"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p:cTn id="1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p:cTn id="25"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8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p:cTn id="31"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58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p:cTn id="37"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58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457200"/>
            <a:ext cx="8162925" cy="1090613"/>
          </a:xfrm>
        </p:spPr>
        <p:txBody>
          <a:bodyPr/>
          <a:lstStyle/>
          <a:p>
            <a:pPr eaLnBrk="1" hangingPunct="1">
              <a:defRPr/>
            </a:pPr>
            <a:r>
              <a:rPr lang="en-US" dirty="0"/>
              <a:t>Step 4  Planning Continued</a:t>
            </a:r>
          </a:p>
        </p:txBody>
      </p:sp>
      <p:sp>
        <p:nvSpPr>
          <p:cNvPr id="31747" name="Rectangle 4"/>
          <p:cNvSpPr>
            <a:spLocks noGrp="1" noChangeArrowheads="1"/>
          </p:cNvSpPr>
          <p:nvPr>
            <p:ph type="body" sz="half" idx="2"/>
          </p:nvPr>
        </p:nvSpPr>
        <p:spPr>
          <a:xfrm>
            <a:off x="609600" y="1905000"/>
            <a:ext cx="8413750" cy="4267200"/>
          </a:xfrm>
        </p:spPr>
        <p:txBody>
          <a:bodyPr/>
          <a:lstStyle/>
          <a:p>
            <a:pPr eaLnBrk="1" hangingPunct="1">
              <a:lnSpc>
                <a:spcPct val="90000"/>
              </a:lnSpc>
              <a:defRPr/>
            </a:pPr>
            <a:r>
              <a:rPr lang="en-US" sz="2800" dirty="0"/>
              <a:t>Write your procedures or the steps you will  </a:t>
            </a:r>
          </a:p>
          <a:p>
            <a:pPr eaLnBrk="1" hangingPunct="1">
              <a:lnSpc>
                <a:spcPct val="90000"/>
              </a:lnSpc>
              <a:buFont typeface="Wingdings" pitchFamily="2" charset="2"/>
              <a:buNone/>
              <a:defRPr/>
            </a:pPr>
            <a:r>
              <a:rPr lang="en-US" sz="2800" dirty="0"/>
              <a:t>    follow in your experiment.  </a:t>
            </a:r>
          </a:p>
          <a:p>
            <a:pPr eaLnBrk="1" hangingPunct="1">
              <a:lnSpc>
                <a:spcPct val="90000"/>
              </a:lnSpc>
              <a:defRPr/>
            </a:pPr>
            <a:r>
              <a:rPr lang="en-US" sz="2800" dirty="0"/>
              <a:t>Each procedure step needs to be numbered.</a:t>
            </a:r>
          </a:p>
          <a:p>
            <a:pPr eaLnBrk="1" hangingPunct="1">
              <a:lnSpc>
                <a:spcPct val="90000"/>
              </a:lnSpc>
              <a:defRPr/>
            </a:pPr>
            <a:r>
              <a:rPr lang="en-US" sz="2800" dirty="0"/>
              <a:t>Each step needs to begin with a verb.</a:t>
            </a:r>
          </a:p>
          <a:p>
            <a:pPr eaLnBrk="1" hangingPunct="1">
              <a:lnSpc>
                <a:spcPct val="90000"/>
              </a:lnSpc>
              <a:defRPr/>
            </a:pPr>
            <a:r>
              <a:rPr lang="en-US" sz="2800" dirty="0"/>
              <a:t>These procedures will insure that all variables are kept the same (constant) or controlled except the one you are testing.</a:t>
            </a:r>
          </a:p>
          <a:p>
            <a:pPr eaLnBrk="1" hangingPunct="1">
              <a:lnSpc>
                <a:spcPct val="90000"/>
              </a:lnSpc>
              <a:defRPr/>
            </a:pPr>
            <a:r>
              <a:rPr lang="en-US" sz="2800" dirty="0"/>
              <a:t>Figure out and collect the materials needed for the experiment.</a:t>
            </a:r>
          </a:p>
          <a:p>
            <a:pPr eaLnBrk="1" hangingPunct="1">
              <a:lnSpc>
                <a:spcPct val="90000"/>
              </a:lnSpc>
              <a:defRPr/>
            </a:pPr>
            <a:endParaRPr lang="en-US" sz="2800" dirty="0"/>
          </a:p>
          <a:p>
            <a:pPr eaLnBrk="1" hangingPunct="1">
              <a:lnSpc>
                <a:spcPct val="90000"/>
              </a:lnSpc>
              <a:defRPr/>
            </a:pPr>
            <a:endParaRPr lang="en-US" sz="2800" dirty="0"/>
          </a:p>
          <a:p>
            <a:pPr eaLnBrk="1" hangingPunct="1">
              <a:lnSpc>
                <a:spcPct val="90000"/>
              </a:lnSpc>
              <a:defRPr/>
            </a:pPr>
            <a:endParaRPr lang="en-US" sz="2800" dirty="0"/>
          </a:p>
        </p:txBody>
      </p:sp>
    </p:spTree>
  </p:cSld>
  <p:clrMapOvr>
    <a:masterClrMapping/>
  </p:clrMapOvr>
  <p:transition spd="med">
    <p:blinds/>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762000" y="533400"/>
            <a:ext cx="7924800" cy="1143000"/>
          </a:xfrm>
        </p:spPr>
        <p:txBody>
          <a:bodyPr/>
          <a:lstStyle/>
          <a:p>
            <a:pPr eaLnBrk="1" hangingPunct="1">
              <a:defRPr/>
            </a:pPr>
            <a:r>
              <a:rPr lang="en-US" sz="4000" dirty="0"/>
              <a:t>In a well designed Experiment, you need to keep all variables the same </a:t>
            </a:r>
            <a:r>
              <a:rPr lang="en-US" sz="4000" i="1" dirty="0"/>
              <a:t>except one</a:t>
            </a:r>
            <a:r>
              <a:rPr lang="en-US" sz="4000" dirty="0"/>
              <a:t>.</a:t>
            </a:r>
          </a:p>
        </p:txBody>
      </p:sp>
      <p:sp>
        <p:nvSpPr>
          <p:cNvPr id="37891" name="Rectangle 3"/>
          <p:cNvSpPr>
            <a:spLocks noGrp="1" noChangeArrowheads="1"/>
          </p:cNvSpPr>
          <p:nvPr>
            <p:ph idx="1"/>
          </p:nvPr>
        </p:nvSpPr>
        <p:spPr>
          <a:xfrm>
            <a:off x="0" y="2209800"/>
            <a:ext cx="9296400" cy="4495800"/>
          </a:xfrm>
        </p:spPr>
        <p:txBody>
          <a:bodyPr/>
          <a:lstStyle/>
          <a:p>
            <a:pPr eaLnBrk="1" hangingPunct="1">
              <a:lnSpc>
                <a:spcPct val="90000"/>
              </a:lnSpc>
              <a:defRPr/>
            </a:pPr>
            <a:r>
              <a:rPr lang="en-US" b="1" i="1" dirty="0">
                <a:solidFill>
                  <a:srgbClr val="FF0000"/>
                </a:solidFill>
              </a:rPr>
              <a:t>Test</a:t>
            </a:r>
            <a:r>
              <a:rPr lang="en-US" b="1" i="1" dirty="0">
                <a:solidFill>
                  <a:srgbClr val="0070C0"/>
                </a:solidFill>
              </a:rPr>
              <a:t>/Independent/Manipulated Variable</a:t>
            </a:r>
            <a:r>
              <a:rPr lang="en-US" dirty="0">
                <a:solidFill>
                  <a:srgbClr val="0070C0"/>
                </a:solidFill>
              </a:rPr>
              <a:t>: </a:t>
            </a:r>
            <a:r>
              <a:rPr lang="en-US" b="1" dirty="0"/>
              <a:t>(CAUSE)</a:t>
            </a:r>
          </a:p>
          <a:p>
            <a:pPr eaLnBrk="1" hangingPunct="1">
              <a:lnSpc>
                <a:spcPct val="90000"/>
              </a:lnSpc>
              <a:buFont typeface="Wingdings" pitchFamily="2" charset="2"/>
              <a:buNone/>
              <a:defRPr/>
            </a:pPr>
            <a:r>
              <a:rPr lang="en-US" dirty="0">
                <a:solidFill>
                  <a:srgbClr val="FFFF00"/>
                </a:solidFill>
              </a:rPr>
              <a:t>	</a:t>
            </a:r>
            <a:r>
              <a:rPr lang="en-US" dirty="0">
                <a:solidFill>
                  <a:srgbClr val="0070C0"/>
                </a:solidFill>
              </a:rPr>
              <a:t>The factor that is changed in an experiment…it is what you are testing!</a:t>
            </a:r>
          </a:p>
          <a:p>
            <a:pPr eaLnBrk="1" hangingPunct="1">
              <a:lnSpc>
                <a:spcPct val="90000"/>
              </a:lnSpc>
              <a:defRPr/>
            </a:pPr>
            <a:r>
              <a:rPr lang="en-US" b="1" i="1" dirty="0">
                <a:solidFill>
                  <a:srgbClr val="FF0000"/>
                </a:solidFill>
              </a:rPr>
              <a:t>Constant/Controlled Variable(s)</a:t>
            </a:r>
            <a:r>
              <a:rPr lang="en-US" i="1" dirty="0">
                <a:solidFill>
                  <a:srgbClr val="FF0000"/>
                </a:solidFill>
              </a:rPr>
              <a:t>:</a:t>
            </a:r>
          </a:p>
          <a:p>
            <a:pPr eaLnBrk="1" hangingPunct="1">
              <a:lnSpc>
                <a:spcPct val="90000"/>
              </a:lnSpc>
              <a:buFont typeface="Wingdings" pitchFamily="2" charset="2"/>
              <a:buNone/>
              <a:defRPr/>
            </a:pPr>
            <a:r>
              <a:rPr lang="en-US" dirty="0">
                <a:solidFill>
                  <a:srgbClr val="FF0000"/>
                </a:solidFill>
              </a:rPr>
              <a:t>	The factor(s) that remains the same!</a:t>
            </a:r>
          </a:p>
          <a:p>
            <a:pPr eaLnBrk="1" hangingPunct="1">
              <a:lnSpc>
                <a:spcPct val="90000"/>
              </a:lnSpc>
              <a:defRPr/>
            </a:pPr>
            <a:r>
              <a:rPr lang="en-US" b="1" i="1" dirty="0">
                <a:solidFill>
                  <a:srgbClr val="0070C0"/>
                </a:solidFill>
              </a:rPr>
              <a:t>Outcome</a:t>
            </a:r>
            <a:r>
              <a:rPr lang="en-US" b="1" i="1" dirty="0">
                <a:solidFill>
                  <a:srgbClr val="FF0000"/>
                </a:solidFill>
              </a:rPr>
              <a:t>/Dependent/Responding Variable</a:t>
            </a:r>
            <a:r>
              <a:rPr lang="en-US" b="1" u="sng" dirty="0">
                <a:solidFill>
                  <a:srgbClr val="FF0000"/>
                </a:solidFill>
              </a:rPr>
              <a:t>:</a:t>
            </a:r>
            <a:r>
              <a:rPr lang="en-US" b="1" dirty="0">
                <a:solidFill>
                  <a:srgbClr val="FF0000"/>
                </a:solidFill>
              </a:rPr>
              <a:t> </a:t>
            </a:r>
            <a:r>
              <a:rPr lang="en-US" b="1" dirty="0"/>
              <a:t>(EFFECT) </a:t>
            </a:r>
            <a:r>
              <a:rPr lang="en-US" dirty="0">
                <a:solidFill>
                  <a:srgbClr val="FF0000"/>
                </a:solidFill>
                <a:effectLst>
                  <a:outerShdw blurRad="38100" dist="38100" dir="2700000" algn="tl">
                    <a:srgbClr val="000000">
                      <a:alpha val="43137"/>
                    </a:srgbClr>
                  </a:outerShdw>
                </a:effectLst>
              </a:rPr>
              <a:t>The data you collect</a:t>
            </a:r>
          </a:p>
          <a:p>
            <a:pPr eaLnBrk="1" hangingPunct="1">
              <a:lnSpc>
                <a:spcPct val="90000"/>
              </a:lnSpc>
              <a:buFont typeface="Wingdings" pitchFamily="2" charset="2"/>
              <a:buNone/>
              <a:defRPr/>
            </a:pPr>
            <a:r>
              <a:rPr lang="en-US" dirty="0">
                <a:solidFill>
                  <a:srgbClr val="FF0000"/>
                </a:solidFill>
              </a:rPr>
              <a:t>	</a:t>
            </a:r>
          </a:p>
          <a:p>
            <a:pPr eaLnBrk="1" hangingPunct="1">
              <a:lnSpc>
                <a:spcPct val="90000"/>
              </a:lnSpc>
              <a:buFont typeface="Wingdings" pitchFamily="2" charset="2"/>
              <a:buNone/>
              <a:defRPr/>
            </a:pPr>
            <a:endParaRPr lang="en-US" dirty="0"/>
          </a:p>
          <a:p>
            <a:pPr eaLnBrk="1" hangingPunct="1">
              <a:lnSpc>
                <a:spcPct val="90000"/>
              </a:lnSpc>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p:cTn id="19"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p:cTn id="25"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p:cTn id="31"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p:cTn id="37"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7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7891">
                                            <p:txEl>
                                              <p:pRg st="5" end="5"/>
                                            </p:txEl>
                                          </p:spTgt>
                                        </p:tgtEl>
                                        <p:attrNameLst>
                                          <p:attrName>style.visibility</p:attrName>
                                        </p:attrNameLst>
                                      </p:cBhvr>
                                      <p:to>
                                        <p:strVal val="visible"/>
                                      </p:to>
                                    </p:set>
                                    <p:anim calcmode="lin" valueType="num">
                                      <p:cBhvr>
                                        <p:cTn id="43"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789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990600" y="274638"/>
            <a:ext cx="8153400" cy="1143000"/>
          </a:xfrm>
        </p:spPr>
        <p:txBody>
          <a:bodyPr/>
          <a:lstStyle/>
          <a:p>
            <a:pPr eaLnBrk="1" hangingPunct="1">
              <a:defRPr/>
            </a:pPr>
            <a:r>
              <a:rPr lang="en-US" sz="5400" dirty="0">
                <a:solidFill>
                  <a:schemeClr val="tx1"/>
                </a:solidFill>
              </a:rPr>
              <a:t>5. Conduct your Experiment</a:t>
            </a:r>
          </a:p>
        </p:txBody>
      </p:sp>
      <p:sp>
        <p:nvSpPr>
          <p:cNvPr id="41987" name="Rectangle 3"/>
          <p:cNvSpPr>
            <a:spLocks noGrp="1" noChangeArrowheads="1"/>
          </p:cNvSpPr>
          <p:nvPr>
            <p:ph type="body" sz="half" idx="1"/>
          </p:nvPr>
        </p:nvSpPr>
        <p:spPr>
          <a:xfrm>
            <a:off x="495300" y="1295400"/>
            <a:ext cx="7848600" cy="2057400"/>
          </a:xfrm>
        </p:spPr>
        <p:txBody>
          <a:bodyPr/>
          <a:lstStyle/>
          <a:p>
            <a:pPr algn="ctr" eaLnBrk="1" hangingPunct="1">
              <a:buFont typeface="Wingdings" pitchFamily="2" charset="2"/>
              <a:buNone/>
              <a:defRPr/>
            </a:pPr>
            <a:r>
              <a:rPr lang="en-US" sz="4000" b="1" dirty="0">
                <a:solidFill>
                  <a:srgbClr val="0070C0"/>
                </a:solidFill>
              </a:rPr>
              <a:t>Perform your experiment by following your written procedure.</a:t>
            </a:r>
          </a:p>
          <a:p>
            <a:pPr algn="ctr" eaLnBrk="1" hangingPunct="1">
              <a:buFont typeface="Wingdings" pitchFamily="2" charset="2"/>
              <a:buNone/>
              <a:defRPr/>
            </a:pPr>
            <a:r>
              <a:rPr lang="en-US" sz="4000" b="1" dirty="0">
                <a:solidFill>
                  <a:srgbClr val="FF0000"/>
                </a:solidFill>
              </a:rPr>
              <a:t>Be sure to follow all safety rules!</a:t>
            </a:r>
          </a:p>
          <a:p>
            <a:pPr eaLnBrk="1" hangingPunct="1">
              <a:buFont typeface="Wingdings" pitchFamily="2" charset="2"/>
              <a:buNone/>
              <a:defRPr/>
            </a:pPr>
            <a:endParaRPr lang="en-US" sz="4000" b="1" dirty="0"/>
          </a:p>
        </p:txBody>
      </p:sp>
      <p:sp>
        <p:nvSpPr>
          <p:cNvPr id="38916" name="Rectangle 10"/>
          <p:cNvSpPr>
            <a:spLocks noChangeArrowheads="1"/>
          </p:cNvSpPr>
          <p:nvPr/>
        </p:nvSpPr>
        <p:spPr bwMode="auto">
          <a:xfrm>
            <a:off x="4419600" y="4876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pic>
        <p:nvPicPr>
          <p:cNvPr id="38917" name="Picture 2" descr="C:\Documents and Settings\276172\Local Settings\Temporary Internet Files\Content.IE5\CCMCJ80S\MP9004265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36576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C:\Documents and Settings\276172\Local Settings\Temporary Internet Files\Content.IE5\LOS9CYM8\MP9003997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329247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sz="5400" dirty="0">
                <a:solidFill>
                  <a:schemeClr val="tx1"/>
                </a:solidFill>
              </a:rPr>
              <a:t>6. Collect Data</a:t>
            </a:r>
          </a:p>
        </p:txBody>
      </p:sp>
      <p:sp>
        <p:nvSpPr>
          <p:cNvPr id="50179" name="Rectangle 3"/>
          <p:cNvSpPr>
            <a:spLocks noGrp="1" noChangeArrowheads="1"/>
          </p:cNvSpPr>
          <p:nvPr>
            <p:ph type="body" sz="half" idx="1"/>
          </p:nvPr>
        </p:nvSpPr>
        <p:spPr>
          <a:xfrm>
            <a:off x="457200" y="1600200"/>
            <a:ext cx="7848600" cy="2057400"/>
          </a:xfrm>
        </p:spPr>
        <p:txBody>
          <a:bodyPr/>
          <a:lstStyle/>
          <a:p>
            <a:pPr algn="ctr" eaLnBrk="1" hangingPunct="1">
              <a:buFont typeface="Wingdings" pitchFamily="2" charset="2"/>
              <a:buNone/>
              <a:defRPr/>
            </a:pPr>
            <a:r>
              <a:rPr lang="en-US" sz="4000" b="1" dirty="0">
                <a:solidFill>
                  <a:srgbClr val="FF0000"/>
                </a:solidFill>
              </a:rPr>
              <a:t>The observations and measurements you make in an experiment are called Data.</a:t>
            </a:r>
          </a:p>
          <a:p>
            <a:pPr eaLnBrk="1" hangingPunct="1">
              <a:buFont typeface="Wingdings" pitchFamily="2" charset="2"/>
              <a:buNone/>
              <a:defRPr/>
            </a:pPr>
            <a:endParaRPr lang="en-US" sz="4000" b="1" dirty="0"/>
          </a:p>
        </p:txBody>
      </p:sp>
      <p:graphicFrame>
        <p:nvGraphicFramePr>
          <p:cNvPr id="39940" name="Object 4"/>
          <p:cNvGraphicFramePr>
            <a:graphicFrameLocks noGrp="1" noChangeAspect="1"/>
          </p:cNvGraphicFramePr>
          <p:nvPr>
            <p:ph type="clipArt" sz="half" idx="2"/>
            <p:extLst>
              <p:ext uri="{D42A27DB-BD31-4B8C-83A1-F6EECF244321}">
                <p14:modId xmlns:p14="http://schemas.microsoft.com/office/powerpoint/2010/main" val="2566406725"/>
              </p:ext>
            </p:extLst>
          </p:nvPr>
        </p:nvGraphicFramePr>
        <p:xfrm>
          <a:off x="4648200" y="3657600"/>
          <a:ext cx="2943225" cy="2628900"/>
        </p:xfrm>
        <a:graphic>
          <a:graphicData uri="http://schemas.openxmlformats.org/presentationml/2006/ole">
            <mc:AlternateContent xmlns:mc="http://schemas.openxmlformats.org/markup-compatibility/2006">
              <mc:Choice xmlns:v="urn:schemas-microsoft-com:vml" Requires="v">
                <p:oleObj spid="_x0000_s4141" name="Clip" r:id="rId4" imgW="2943225" imgH="2628900" progId="">
                  <p:embed/>
                </p:oleObj>
              </mc:Choice>
              <mc:Fallback>
                <p:oleObj name="Clip" r:id="rId4" imgW="2943225" imgH="26289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657600"/>
                        <a:ext cx="29432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1" name="Picture 5" descr="bar_graph_test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86200"/>
            <a:ext cx="43751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z="5400" dirty="0">
                <a:solidFill>
                  <a:schemeClr val="tx1"/>
                </a:solidFill>
              </a:rPr>
              <a:t>7. Analyze Data</a:t>
            </a:r>
          </a:p>
        </p:txBody>
      </p:sp>
      <p:sp>
        <p:nvSpPr>
          <p:cNvPr id="44035" name="Rectangle 3"/>
          <p:cNvSpPr>
            <a:spLocks noGrp="1" noChangeArrowheads="1"/>
          </p:cNvSpPr>
          <p:nvPr>
            <p:ph idx="1"/>
          </p:nvPr>
        </p:nvSpPr>
        <p:spPr>
          <a:xfrm>
            <a:off x="457200" y="1371600"/>
            <a:ext cx="8229600" cy="4953000"/>
          </a:xfrm>
        </p:spPr>
        <p:txBody>
          <a:bodyPr/>
          <a:lstStyle/>
          <a:p>
            <a:pPr algn="ctr" eaLnBrk="1" hangingPunct="1">
              <a:lnSpc>
                <a:spcPct val="90000"/>
              </a:lnSpc>
              <a:buFont typeface="Wingdings" pitchFamily="2" charset="2"/>
              <a:buNone/>
              <a:defRPr/>
            </a:pPr>
            <a:r>
              <a:rPr lang="en-US" sz="4400" b="1" dirty="0">
                <a:solidFill>
                  <a:srgbClr val="0070C0"/>
                </a:solidFill>
              </a:rPr>
              <a:t>Did your experiment support your hypothesis?</a:t>
            </a:r>
            <a:r>
              <a:rPr lang="en-US" dirty="0">
                <a:solidFill>
                  <a:srgbClr val="0070C0"/>
                </a:solidFill>
              </a:rPr>
              <a:t> </a:t>
            </a:r>
          </a:p>
          <a:p>
            <a:pPr algn="ctr" eaLnBrk="1" hangingPunct="1">
              <a:lnSpc>
                <a:spcPct val="90000"/>
              </a:lnSpc>
              <a:buFont typeface="Wingdings" pitchFamily="2" charset="2"/>
              <a:buNone/>
              <a:defRPr/>
            </a:pPr>
            <a:endParaRPr lang="en-US" dirty="0"/>
          </a:p>
          <a:p>
            <a:pPr algn="ctr" eaLnBrk="1" hangingPunct="1">
              <a:lnSpc>
                <a:spcPct val="90000"/>
              </a:lnSpc>
              <a:buFont typeface="Wingdings" pitchFamily="2" charset="2"/>
              <a:buNone/>
              <a:defRPr/>
            </a:pPr>
            <a:r>
              <a:rPr lang="en-US" sz="4400" b="1" dirty="0">
                <a:solidFill>
                  <a:srgbClr val="FF0000"/>
                </a:solidFill>
              </a:rPr>
              <a:t>What happened during your experiment?</a:t>
            </a:r>
          </a:p>
          <a:p>
            <a:pPr algn="ctr" eaLnBrk="1" hangingPunct="1">
              <a:lnSpc>
                <a:spcPct val="90000"/>
              </a:lnSpc>
              <a:buFont typeface="Wingdings" pitchFamily="2" charset="2"/>
              <a:buNone/>
              <a:defRPr/>
            </a:pPr>
            <a:endParaRPr lang="en-US" sz="3600" b="1" dirty="0"/>
          </a:p>
          <a:p>
            <a:pPr algn="ctr" eaLnBrk="1" hangingPunct="1">
              <a:lnSpc>
                <a:spcPct val="90000"/>
              </a:lnSpc>
              <a:buFont typeface="Wingdings" pitchFamily="2" charset="2"/>
              <a:buNone/>
              <a:defRPr/>
            </a:pPr>
            <a:r>
              <a:rPr lang="en-US" sz="3600" b="1" dirty="0"/>
              <a:t>Does additional research need to be conducted? </a:t>
            </a:r>
          </a:p>
        </p:txBody>
      </p:sp>
      <p:pic>
        <p:nvPicPr>
          <p:cNvPr id="40964" name="Picture 2" descr="C:\Documents and Settings\276172\Local Settings\Temporary Internet Files\Content.IE5\LOS9CYM8\MC9000787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038600"/>
            <a:ext cx="17653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p:cTn id="13"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p:cTn id="25"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57200" y="0"/>
            <a:ext cx="8229600" cy="1143000"/>
          </a:xfrm>
        </p:spPr>
        <p:txBody>
          <a:bodyPr/>
          <a:lstStyle/>
          <a:p>
            <a:pPr eaLnBrk="1" hangingPunct="1">
              <a:defRPr/>
            </a:pPr>
            <a:r>
              <a:rPr lang="en-US" sz="5400" dirty="0">
                <a:solidFill>
                  <a:schemeClr val="tx1"/>
                </a:solidFill>
              </a:rPr>
              <a:t>8. Conclusion</a:t>
            </a:r>
          </a:p>
        </p:txBody>
      </p:sp>
      <p:sp>
        <p:nvSpPr>
          <p:cNvPr id="45059" name="Rectangle 3"/>
          <p:cNvSpPr>
            <a:spLocks noGrp="1" noChangeArrowheads="1"/>
          </p:cNvSpPr>
          <p:nvPr>
            <p:ph type="body" sz="half" idx="1"/>
          </p:nvPr>
        </p:nvSpPr>
        <p:spPr>
          <a:xfrm>
            <a:off x="457200" y="1143000"/>
            <a:ext cx="8305800" cy="4267200"/>
          </a:xfrm>
        </p:spPr>
        <p:txBody>
          <a:bodyPr/>
          <a:lstStyle/>
          <a:p>
            <a:pPr algn="ctr" eaLnBrk="1" hangingPunct="1">
              <a:buFont typeface="Wingdings" pitchFamily="2" charset="2"/>
              <a:buNone/>
              <a:defRPr/>
            </a:pPr>
            <a:r>
              <a:rPr lang="en-US" sz="4000" b="1" dirty="0">
                <a:solidFill>
                  <a:srgbClr val="0070C0"/>
                </a:solidFill>
              </a:rPr>
              <a:t>Does your data and observations support your hypothesis?</a:t>
            </a:r>
            <a:r>
              <a:rPr lang="en-US" sz="2800" b="1" dirty="0">
                <a:solidFill>
                  <a:srgbClr val="0070C0"/>
                </a:solidFill>
              </a:rPr>
              <a:t> </a:t>
            </a:r>
          </a:p>
          <a:p>
            <a:pPr algn="ctr" eaLnBrk="1" hangingPunct="1">
              <a:buFont typeface="Wingdings" pitchFamily="2" charset="2"/>
              <a:buNone/>
              <a:defRPr/>
            </a:pPr>
            <a:r>
              <a:rPr lang="en-US" sz="4000" b="1" dirty="0">
                <a:solidFill>
                  <a:srgbClr val="FF0000"/>
                </a:solidFill>
              </a:rPr>
              <a:t>“My hypothesis was </a:t>
            </a:r>
          </a:p>
          <a:p>
            <a:pPr algn="ctr" eaLnBrk="1" hangingPunct="1">
              <a:buFont typeface="Wingdings" pitchFamily="2" charset="2"/>
              <a:buNone/>
              <a:defRPr/>
            </a:pPr>
            <a:r>
              <a:rPr lang="en-US" sz="4000" b="1" dirty="0">
                <a:solidFill>
                  <a:srgbClr val="FF0000"/>
                </a:solidFill>
              </a:rPr>
              <a:t>(</a:t>
            </a:r>
            <a:r>
              <a:rPr lang="en-US" sz="4000" b="1" i="1" dirty="0">
                <a:solidFill>
                  <a:srgbClr val="FF0000"/>
                </a:solidFill>
              </a:rPr>
              <a:t>supported or not supported</a:t>
            </a:r>
            <a:r>
              <a:rPr lang="en-US" sz="4000" b="1" dirty="0">
                <a:solidFill>
                  <a:srgbClr val="FF0000"/>
                </a:solidFill>
              </a:rPr>
              <a:t>) </a:t>
            </a:r>
          </a:p>
          <a:p>
            <a:pPr algn="ctr" eaLnBrk="1" hangingPunct="1">
              <a:buFont typeface="Wingdings" pitchFamily="2" charset="2"/>
              <a:buNone/>
              <a:defRPr/>
            </a:pPr>
            <a:r>
              <a:rPr lang="en-US" sz="4000" b="1" dirty="0">
                <a:solidFill>
                  <a:srgbClr val="FF0000"/>
                </a:solidFill>
              </a:rPr>
              <a:t>because __________”</a:t>
            </a:r>
          </a:p>
        </p:txBody>
      </p:sp>
      <p:pic>
        <p:nvPicPr>
          <p:cNvPr id="41988" name="Picture 8" descr="4AB9680232144E8A9D33D4BA3EDFD3A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28600" y="4648200"/>
            <a:ext cx="2514600" cy="20383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p:cTn id="19"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p:cTn id="25"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0"/>
            <a:ext cx="8229600" cy="1143000"/>
          </a:xfrm>
        </p:spPr>
        <p:txBody>
          <a:bodyPr/>
          <a:lstStyle/>
          <a:p>
            <a:pPr eaLnBrk="1" hangingPunct="1">
              <a:defRPr/>
            </a:pPr>
            <a:r>
              <a:rPr lang="en-US" sz="5400" dirty="0">
                <a:solidFill>
                  <a:schemeClr val="tx1"/>
                </a:solidFill>
              </a:rPr>
              <a:t>9. Communication</a:t>
            </a:r>
          </a:p>
        </p:txBody>
      </p:sp>
      <p:sp>
        <p:nvSpPr>
          <p:cNvPr id="51203" name="Rectangle 3"/>
          <p:cNvSpPr>
            <a:spLocks noGrp="1" noChangeArrowheads="1"/>
          </p:cNvSpPr>
          <p:nvPr>
            <p:ph type="body" sz="half" idx="1"/>
          </p:nvPr>
        </p:nvSpPr>
        <p:spPr>
          <a:xfrm>
            <a:off x="533400" y="1143000"/>
            <a:ext cx="8305800" cy="3276600"/>
          </a:xfrm>
        </p:spPr>
        <p:txBody>
          <a:bodyPr/>
          <a:lstStyle/>
          <a:p>
            <a:pPr algn="ctr" eaLnBrk="1" hangingPunct="1">
              <a:buFont typeface="Wingdings" pitchFamily="2" charset="2"/>
              <a:buNone/>
              <a:defRPr/>
            </a:pPr>
            <a:r>
              <a:rPr lang="en-US" sz="4000" b="1" dirty="0">
                <a:solidFill>
                  <a:srgbClr val="0070C0"/>
                </a:solidFill>
              </a:rPr>
              <a:t>Share your results and data with others.</a:t>
            </a:r>
          </a:p>
          <a:p>
            <a:pPr eaLnBrk="1" hangingPunct="1">
              <a:buFont typeface="Wingdings" pitchFamily="2" charset="2"/>
              <a:buNone/>
              <a:defRPr/>
            </a:pPr>
            <a:r>
              <a:rPr lang="en-US" sz="4000" b="1" dirty="0">
                <a:solidFill>
                  <a:srgbClr val="FF0000"/>
                </a:solidFill>
              </a:rPr>
              <a:t>Sources: written, spoken, video, TV, papers, lecture . . . </a:t>
            </a:r>
          </a:p>
        </p:txBody>
      </p:sp>
      <p:pic>
        <p:nvPicPr>
          <p:cNvPr id="43012" name="Picture 6" descr="MCj04247880000[1]"/>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304800" y="4724400"/>
            <a:ext cx="1682750" cy="1828800"/>
          </a:xfrm>
        </p:spPr>
      </p:pic>
      <p:pic>
        <p:nvPicPr>
          <p:cNvPr id="43013" name="Picture 7" descr="MCj021672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724400"/>
            <a:ext cx="16081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MPj040259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237038"/>
            <a:ext cx="32766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p:cTn id="13"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274638"/>
            <a:ext cx="8229600" cy="1401762"/>
          </a:xfrm>
        </p:spPr>
        <p:txBody>
          <a:bodyPr/>
          <a:lstStyle/>
          <a:p>
            <a:pPr eaLnBrk="1" hangingPunct="1">
              <a:defRPr/>
            </a:pPr>
            <a:r>
              <a:rPr lang="en-US" u="sng" dirty="0">
                <a:solidFill>
                  <a:srgbClr val="FFFF00"/>
                </a:solidFill>
                <a:hlinkClick r:id="rId3"/>
              </a:rPr>
              <a:t>THE SCIENTIFIC METHOD</a:t>
            </a:r>
            <a:endParaRPr lang="en-US" u="sng" dirty="0">
              <a:solidFill>
                <a:srgbClr val="FFFF00"/>
              </a:solidFill>
            </a:endParaRPr>
          </a:p>
        </p:txBody>
      </p:sp>
      <p:sp>
        <p:nvSpPr>
          <p:cNvPr id="29699" name="Rectangle 3"/>
          <p:cNvSpPr>
            <a:spLocks noGrp="1" noChangeArrowheads="1"/>
          </p:cNvSpPr>
          <p:nvPr>
            <p:ph idx="1"/>
          </p:nvPr>
        </p:nvSpPr>
        <p:spPr/>
        <p:txBody>
          <a:bodyPr/>
          <a:lstStyle/>
          <a:p>
            <a:pPr marL="0" indent="0" eaLnBrk="1" hangingPunct="1">
              <a:buFont typeface="Wingdings" pitchFamily="2" charset="2"/>
              <a:buNone/>
              <a:defRPr/>
            </a:pPr>
            <a:r>
              <a:rPr lang="en-US" sz="4000" dirty="0"/>
              <a:t>A process or steps scientists can use </a:t>
            </a:r>
          </a:p>
          <a:p>
            <a:pPr marL="0" indent="0" eaLnBrk="1" hangingPunct="1">
              <a:buFont typeface="Wingdings" pitchFamily="2" charset="2"/>
              <a:buNone/>
              <a:defRPr/>
            </a:pPr>
            <a:r>
              <a:rPr lang="en-US" sz="4000" dirty="0"/>
              <a:t>to gather information and answer questions!</a:t>
            </a:r>
          </a:p>
          <a:p>
            <a:pPr eaLnBrk="1" hangingPunct="1">
              <a:defRPr/>
            </a:pPr>
            <a:endParaRPr lang="en-US" sz="4000" dirty="0"/>
          </a:p>
          <a:p>
            <a:pPr eaLnBrk="1" hangingPunct="1">
              <a:buFont typeface="Wingdings" pitchFamily="2" charset="2"/>
              <a:buNone/>
              <a:defRPr/>
            </a:pPr>
            <a:endParaRPr lang="en-US" sz="4000" dirty="0">
              <a:solidFill>
                <a:srgbClr val="FF0000"/>
              </a:solidFill>
            </a:endParaRPr>
          </a:p>
        </p:txBody>
      </p:sp>
      <p:pic>
        <p:nvPicPr>
          <p:cNvPr id="6148" name="Picture 2" descr="C:\Documents and Settings\276172\Local Settings\Temporary Internet Files\Content.IE5\LOS9CYM8\MC90038544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581400"/>
            <a:ext cx="4054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p:cTn id="19"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969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81000"/>
            <a:ext cx="7315200" cy="1090613"/>
          </a:xfrm>
        </p:spPr>
        <p:txBody>
          <a:bodyPr/>
          <a:lstStyle/>
          <a:p>
            <a:pPr eaLnBrk="1" hangingPunct="1">
              <a:defRPr/>
            </a:pPr>
            <a:r>
              <a:rPr lang="en-US"/>
              <a:t>Communicate Your Inquiry</a:t>
            </a:r>
          </a:p>
        </p:txBody>
      </p:sp>
      <p:sp>
        <p:nvSpPr>
          <p:cNvPr id="36867" name="Rectangle 3"/>
          <p:cNvSpPr>
            <a:spLocks noGrp="1" noChangeArrowheads="1"/>
          </p:cNvSpPr>
          <p:nvPr>
            <p:ph idx="1"/>
          </p:nvPr>
        </p:nvSpPr>
        <p:spPr/>
        <p:txBody>
          <a:bodyPr/>
          <a:lstStyle/>
          <a:p>
            <a:pPr eaLnBrk="1" hangingPunct="1">
              <a:defRPr/>
            </a:pPr>
            <a:endParaRPr lang="en-US" dirty="0"/>
          </a:p>
          <a:p>
            <a:pPr eaLnBrk="1" hangingPunct="1">
              <a:defRPr/>
            </a:pPr>
            <a:r>
              <a:rPr lang="en-US" dirty="0"/>
              <a:t>You can use the </a:t>
            </a:r>
            <a:r>
              <a:rPr lang="en-US" dirty="0">
                <a:hlinkClick r:id="rId3"/>
              </a:rPr>
              <a:t>science fair blank template </a:t>
            </a:r>
            <a:r>
              <a:rPr lang="en-US" dirty="0"/>
              <a:t>to create a Power Point presentation.</a:t>
            </a:r>
          </a:p>
          <a:p>
            <a:pPr eaLnBrk="1" hangingPunct="1">
              <a:defRPr/>
            </a:pPr>
            <a:r>
              <a:rPr lang="en-US" dirty="0"/>
              <a:t>You can duplicate your Power Point presentation and display on a Science Fair Project Board.</a:t>
            </a:r>
          </a:p>
          <a:p>
            <a:pPr eaLnBrk="1" hangingPunct="1">
              <a:buFont typeface="Wingdings" pitchFamily="2" charset="2"/>
              <a:buNone/>
              <a:defRPr/>
            </a:pPr>
            <a:endParaRPr lang="en-US" dirty="0"/>
          </a:p>
          <a:p>
            <a:pPr eaLnBrk="1" hangingPunct="1">
              <a:defRPr/>
            </a:pPr>
            <a:endParaRPr lang="en-US" dirty="0"/>
          </a:p>
        </p:txBody>
      </p:sp>
      <p:pic>
        <p:nvPicPr>
          <p:cNvPr id="44036" name="Picture 6" descr="MCj03340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04800"/>
            <a:ext cx="15208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5400" dirty="0">
                <a:solidFill>
                  <a:schemeClr val="tx1"/>
                </a:solidFill>
              </a:rPr>
              <a:t>10. New Problem</a:t>
            </a:r>
          </a:p>
        </p:txBody>
      </p:sp>
      <p:sp>
        <p:nvSpPr>
          <p:cNvPr id="52227" name="Rectangle 3"/>
          <p:cNvSpPr>
            <a:spLocks noGrp="1" noChangeArrowheads="1"/>
          </p:cNvSpPr>
          <p:nvPr>
            <p:ph idx="1"/>
          </p:nvPr>
        </p:nvSpPr>
        <p:spPr>
          <a:xfrm>
            <a:off x="0" y="1447800"/>
            <a:ext cx="8915400" cy="3200400"/>
          </a:xfrm>
        </p:spPr>
        <p:txBody>
          <a:bodyPr/>
          <a:lstStyle/>
          <a:p>
            <a:pPr eaLnBrk="1" hangingPunct="1">
              <a:defRPr/>
            </a:pPr>
            <a:r>
              <a:rPr lang="en-US" sz="4400" b="1" dirty="0">
                <a:solidFill>
                  <a:srgbClr val="0070C0"/>
                </a:solidFill>
              </a:rPr>
              <a:t>Form a new question or state a New Problem on the same topic. </a:t>
            </a:r>
          </a:p>
          <a:p>
            <a:pPr eaLnBrk="1" hangingPunct="1">
              <a:defRPr/>
            </a:pPr>
            <a:r>
              <a:rPr lang="en-US" sz="4400" b="1" dirty="0">
                <a:solidFill>
                  <a:srgbClr val="FF0000"/>
                </a:solidFill>
              </a:rPr>
              <a:t> What more can you learn?</a:t>
            </a:r>
          </a:p>
          <a:p>
            <a:pPr eaLnBrk="1" hangingPunct="1">
              <a:defRPr/>
            </a:pPr>
            <a:r>
              <a:rPr lang="en-US" sz="4400" b="1" dirty="0">
                <a:solidFill>
                  <a:srgbClr val="00B050"/>
                </a:solidFill>
              </a:rPr>
              <a:t>  What do you still want to know?</a:t>
            </a:r>
          </a:p>
        </p:txBody>
      </p:sp>
      <p:pic>
        <p:nvPicPr>
          <p:cNvPr id="45060" name="Picture 4" descr="MCj04344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04800"/>
            <a:ext cx="1041119"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MCj040426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800600"/>
            <a:ext cx="1524000" cy="14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MCPE07016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648200"/>
            <a:ext cx="1795463" cy="182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14400"/>
          </a:xfrm>
        </p:spPr>
        <p:txBody>
          <a:bodyPr/>
          <a:lstStyle/>
          <a:p>
            <a:pPr eaLnBrk="1" hangingPunct="1">
              <a:defRPr/>
            </a:pPr>
            <a:br>
              <a:rPr lang="en-US" b="1" dirty="0">
                <a:solidFill>
                  <a:srgbClr val="FF0000"/>
                </a:solidFill>
                <a:latin typeface="Kristen ITC" pitchFamily="66" charset="0"/>
              </a:rPr>
            </a:br>
            <a:r>
              <a:rPr lang="en-US" b="1" dirty="0">
                <a:solidFill>
                  <a:srgbClr val="FF0000"/>
                </a:solidFill>
                <a:latin typeface="Kristen ITC" pitchFamily="66" charset="0"/>
              </a:rPr>
              <a:t>Think Like a Scientist!</a:t>
            </a:r>
            <a:br>
              <a:rPr lang="en-US" b="1" dirty="0">
                <a:solidFill>
                  <a:srgbClr val="FF0000"/>
                </a:solidFill>
                <a:latin typeface="Kristen ITC" pitchFamily="66" charset="0"/>
              </a:rPr>
            </a:br>
            <a:endParaRPr lang="en-US" dirty="0">
              <a:solidFill>
                <a:srgbClr val="0070C0"/>
              </a:solidFill>
              <a:latin typeface="Kristen ITC" pitchFamily="66" charset="0"/>
            </a:endParaRPr>
          </a:p>
        </p:txBody>
      </p:sp>
      <p:sp>
        <p:nvSpPr>
          <p:cNvPr id="3" name="Content Placeholder 2"/>
          <p:cNvSpPr>
            <a:spLocks noGrp="1"/>
          </p:cNvSpPr>
          <p:nvPr>
            <p:ph idx="1"/>
          </p:nvPr>
        </p:nvSpPr>
        <p:spPr>
          <a:xfrm>
            <a:off x="228600" y="1066800"/>
            <a:ext cx="8763000" cy="4830763"/>
          </a:xfrm>
        </p:spPr>
        <p:txBody>
          <a:bodyPr/>
          <a:lstStyle/>
          <a:p>
            <a:pPr eaLnBrk="1" hangingPunct="1">
              <a:defRPr/>
            </a:pPr>
            <a:endParaRPr lang="en-US" dirty="0"/>
          </a:p>
          <a:p>
            <a:pPr marL="0" indent="0" eaLnBrk="1" hangingPunct="1">
              <a:buFont typeface="Wingdings" pitchFamily="2" charset="2"/>
              <a:buNone/>
              <a:defRPr/>
            </a:pPr>
            <a:r>
              <a:rPr lang="en-US" dirty="0">
                <a:latin typeface="Kristen ITC" pitchFamily="66" charset="0"/>
              </a:rPr>
              <a:t>Ask questions			Investigate</a:t>
            </a:r>
          </a:p>
          <a:p>
            <a:pPr eaLnBrk="1" hangingPunct="1">
              <a:defRPr/>
            </a:pPr>
            <a:endParaRPr lang="en-US" dirty="0">
              <a:latin typeface="Kristen ITC" pitchFamily="66" charset="0"/>
            </a:endParaRPr>
          </a:p>
          <a:p>
            <a:pPr marL="0" indent="0" eaLnBrk="1" hangingPunct="1">
              <a:buFont typeface="Wingdings" pitchFamily="2" charset="2"/>
              <a:buNone/>
              <a:defRPr/>
            </a:pPr>
            <a:r>
              <a:rPr lang="en-US" dirty="0">
                <a:latin typeface="Kristen ITC" pitchFamily="66" charset="0"/>
              </a:rPr>
              <a:t>Observe	      				   Experiment</a:t>
            </a:r>
          </a:p>
          <a:p>
            <a:pPr eaLnBrk="1" hangingPunct="1">
              <a:defRPr/>
            </a:pPr>
            <a:endParaRPr lang="en-US" dirty="0"/>
          </a:p>
          <a:p>
            <a:pPr marL="0" indent="0" algn="ctr" eaLnBrk="1" hangingPunct="1">
              <a:buFont typeface="Wingdings" pitchFamily="2" charset="2"/>
              <a:buNone/>
              <a:defRPr/>
            </a:pPr>
            <a:endParaRPr lang="en-US" sz="4800" b="1" dirty="0">
              <a:solidFill>
                <a:srgbClr val="FF0000"/>
              </a:solidFill>
              <a:latin typeface="Kristen ITC" pitchFamily="66" charset="0"/>
            </a:endParaRPr>
          </a:p>
          <a:p>
            <a:pPr marL="0" indent="0" algn="ctr" eaLnBrk="1" hangingPunct="1">
              <a:buFont typeface="Wingdings" pitchFamily="2" charset="2"/>
              <a:buNone/>
              <a:defRPr/>
            </a:pPr>
            <a:r>
              <a:rPr lang="en-US" sz="4800" b="1" dirty="0">
                <a:solidFill>
                  <a:srgbClr val="FF0000"/>
                </a:solidFill>
                <a:latin typeface="Kristen ITC" pitchFamily="66" charset="0"/>
              </a:rPr>
              <a:t>The Science Fair is Coming!</a:t>
            </a:r>
          </a:p>
        </p:txBody>
      </p:sp>
      <p:pic>
        <p:nvPicPr>
          <p:cNvPr id="46084" name="Picture 2" descr="C:\Documents and Settings\276172\Local Settings\Temporary Internet Files\Content.IE5\BPXMVCZJ\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743200"/>
            <a:ext cx="2743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600075"/>
          </a:xfrm>
        </p:spPr>
        <p:txBody>
          <a:bodyPr/>
          <a:lstStyle/>
          <a:p>
            <a:pPr eaLnBrk="1" hangingPunct="1">
              <a:defRPr/>
            </a:pPr>
            <a:r>
              <a:rPr lang="en-US" sz="2800" dirty="0"/>
              <a:t>Scientific Method - Resource Links</a:t>
            </a:r>
          </a:p>
        </p:txBody>
      </p:sp>
      <p:sp>
        <p:nvSpPr>
          <p:cNvPr id="3" name="Content Placeholder 2"/>
          <p:cNvSpPr>
            <a:spLocks noGrp="1"/>
          </p:cNvSpPr>
          <p:nvPr>
            <p:ph idx="1"/>
          </p:nvPr>
        </p:nvSpPr>
        <p:spPr>
          <a:xfrm>
            <a:off x="457200" y="533400"/>
            <a:ext cx="8229600" cy="6172200"/>
          </a:xfrm>
        </p:spPr>
        <p:txBody>
          <a:bodyPr/>
          <a:lstStyle/>
          <a:p>
            <a:pPr marL="0" indent="0" eaLnBrk="1" hangingPunct="1">
              <a:buFont typeface="Wingdings" pitchFamily="2" charset="2"/>
              <a:buNone/>
              <a:defRPr/>
            </a:pPr>
            <a:endParaRPr lang="en-US" sz="1400" dirty="0"/>
          </a:p>
          <a:p>
            <a:pPr eaLnBrk="1" hangingPunct="1">
              <a:defRPr/>
            </a:pPr>
            <a:r>
              <a:rPr lang="en-US" sz="1400" dirty="0">
                <a:hlinkClick r:id="rId3"/>
              </a:rPr>
              <a:t>http://www.inquiryinaction.org/</a:t>
            </a:r>
            <a:r>
              <a:rPr lang="en-US" sz="1400" dirty="0">
                <a:effectLst/>
              </a:rPr>
              <a:t>(Inquiry  in Action Chapter  1 </a:t>
            </a:r>
            <a:r>
              <a:rPr lang="en-US" sz="1400" i="1" dirty="0">
                <a:effectLst/>
              </a:rPr>
              <a:t>Molecules in Motion </a:t>
            </a:r>
            <a:r>
              <a:rPr lang="en-US" sz="1400" dirty="0">
                <a:effectLst/>
              </a:rPr>
              <a:t>: Activities 1.1 and 1.5)</a:t>
            </a:r>
            <a:endParaRPr lang="en-US" sz="1400" dirty="0">
              <a:hlinkClick r:id="rId4"/>
            </a:endParaRPr>
          </a:p>
          <a:p>
            <a:pPr eaLnBrk="1" hangingPunct="1">
              <a:defRPr/>
            </a:pPr>
            <a:r>
              <a:rPr lang="en-US" sz="1400" dirty="0">
                <a:hlinkClick r:id="rId4"/>
              </a:rPr>
              <a:t>http://studyjams.scholastic.com/studyjams/jams/science/scientific-inquiry/scientific-methods.htm</a:t>
            </a:r>
            <a:endParaRPr lang="en-US" sz="1400" dirty="0"/>
          </a:p>
          <a:p>
            <a:pPr eaLnBrk="1" hangingPunct="1">
              <a:defRPr/>
            </a:pPr>
            <a:r>
              <a:rPr lang="en-US" sz="1400" dirty="0">
                <a:hlinkClick r:id="rId5"/>
              </a:rPr>
              <a:t>http://glencoe.mcgraw-hill.com/sites/0078600472/student_view0/brainpop_movies.html#</a:t>
            </a:r>
            <a:endParaRPr lang="en-US" sz="1400" dirty="0"/>
          </a:p>
          <a:p>
            <a:pPr marL="0" indent="0" eaLnBrk="1" hangingPunct="1">
              <a:buFont typeface="Wingdings" pitchFamily="2" charset="2"/>
              <a:buNone/>
              <a:defRPr/>
            </a:pPr>
            <a:r>
              <a:rPr lang="en-US" sz="1400" dirty="0">
                <a:effectLst/>
              </a:rPr>
              <a:t>Experiment Vocabulary</a:t>
            </a:r>
          </a:p>
          <a:p>
            <a:pPr eaLnBrk="1" hangingPunct="1">
              <a:defRPr/>
            </a:pPr>
            <a:r>
              <a:rPr lang="en-US" sz="1200" u="sng" dirty="0">
                <a:effectLst/>
                <a:hlinkClick r:id="rId6"/>
              </a:rPr>
              <a:t>http://app.discoveryeducation.com/core:glossary/?assetGuid=15b534cf-207d-46bb-aa6a-ce75376b4541&amp;blnAllWords=1&amp;#/173110e1-543e-455d-be65-7761175b7f8e</a:t>
            </a:r>
            <a:endParaRPr lang="en-US" sz="1200" dirty="0">
              <a:effectLst/>
            </a:endParaRPr>
          </a:p>
          <a:p>
            <a:pPr eaLnBrk="1" hangingPunct="1">
              <a:defRPr/>
            </a:pPr>
            <a:r>
              <a:rPr lang="en-US" sz="1200" u="sng" dirty="0">
                <a:effectLst/>
                <a:hlinkClick r:id="rId6"/>
              </a:rPr>
              <a:t>http://app.discoveryeducation.com/core:glossary/?assetGuid=15b534cf-207d-46bb-aa6a-ce75376b4541&amp;blnAllWords=1&amp;#/173110e1-543e-455d-be65-7761175b7f8e</a:t>
            </a:r>
            <a:endParaRPr lang="en-US" sz="1200" dirty="0">
              <a:effectLst/>
            </a:endParaRPr>
          </a:p>
          <a:p>
            <a:pPr marL="0" indent="0" eaLnBrk="1" hangingPunct="1">
              <a:buFont typeface="Wingdings" pitchFamily="2" charset="2"/>
              <a:buNone/>
              <a:defRPr/>
            </a:pPr>
            <a:r>
              <a:rPr lang="en-US" sz="1400" dirty="0">
                <a:effectLst/>
              </a:rPr>
              <a:t>Control  </a:t>
            </a:r>
          </a:p>
          <a:p>
            <a:pPr eaLnBrk="1" hangingPunct="1">
              <a:buFont typeface="Wingdings" pitchFamily="2" charset="2"/>
              <a:buChar char="§"/>
              <a:defRPr/>
            </a:pPr>
            <a:r>
              <a:rPr lang="en-US" sz="1200" u="sng" dirty="0">
                <a:effectLst/>
                <a:hlinkClick r:id="rId7"/>
              </a:rPr>
              <a:t>http://app.discoveryeducation.com/player/?assetGuid=ff8f973d-8699-47b6-a3f0-cce1c5794f5d&amp;fromMyDe=0&amp;isPrinterFriendly=0&amp;provider=&amp;isLessonFromHealth=0&amp;productcode=DSCE&amp;isAssigned=false&amp;includeHeader=YES&amp;homeworkGuid</a:t>
            </a:r>
            <a:r>
              <a:rPr lang="en-US" sz="1200" dirty="0">
                <a:effectLst/>
              </a:rPr>
              <a:t>=</a:t>
            </a:r>
          </a:p>
          <a:p>
            <a:pPr marL="0" indent="0" eaLnBrk="1" hangingPunct="1">
              <a:buFont typeface="Wingdings" pitchFamily="2" charset="2"/>
              <a:buNone/>
              <a:defRPr/>
            </a:pPr>
            <a:r>
              <a:rPr lang="en-US" sz="1400" dirty="0">
                <a:effectLst/>
              </a:rPr>
              <a:t>Experiment</a:t>
            </a:r>
          </a:p>
          <a:p>
            <a:pPr eaLnBrk="1" hangingPunct="1">
              <a:defRPr/>
            </a:pPr>
            <a:r>
              <a:rPr lang="en-US" sz="1200" u="sng" dirty="0">
                <a:effectLst/>
                <a:hlinkClick r:id="rId8"/>
              </a:rPr>
              <a:t>http://app.discoveryeducation.com/player/?assetGuid=df901eaa-9a26-4d22-b589-da77dab08a6e&amp;fromMyDe=0&amp;isPrinterFriendly=0&amp;provider=&amp;isLessonFromHealth=0&amp;productcode=DSCE&amp;isAssigned=false&amp;includeHeader=YES&amp;homeworkGuid</a:t>
            </a:r>
            <a:r>
              <a:rPr lang="en-US" sz="1200" dirty="0">
                <a:effectLst/>
              </a:rPr>
              <a:t>=</a:t>
            </a:r>
          </a:p>
          <a:p>
            <a:pPr eaLnBrk="1" hangingPunct="1">
              <a:defRPr/>
            </a:pPr>
            <a:r>
              <a:rPr lang="en-US" sz="1400" u="sng" dirty="0">
                <a:effectLst/>
                <a:hlinkClick r:id="rId9"/>
              </a:rPr>
              <a:t>http://app.discoveryeducation.com/player/view/assetGuid/DF901EAA-9A26-4D22-B589-DA77DAB08A6E</a:t>
            </a:r>
            <a:endParaRPr lang="en-US" sz="1400" dirty="0">
              <a:effectLst/>
            </a:endParaRPr>
          </a:p>
          <a:p>
            <a:pPr marL="0" indent="0" eaLnBrk="1" hangingPunct="1">
              <a:buFont typeface="Wingdings" pitchFamily="2" charset="2"/>
              <a:buNone/>
              <a:defRPr/>
            </a:pPr>
            <a:r>
              <a:rPr lang="en-US" sz="1400" dirty="0">
                <a:effectLst/>
              </a:rPr>
              <a:t>Thinking Like a Scientist</a:t>
            </a:r>
          </a:p>
          <a:p>
            <a:pPr eaLnBrk="1" hangingPunct="1">
              <a:defRPr/>
            </a:pPr>
            <a:r>
              <a:rPr lang="en-US" sz="1200" u="sng" dirty="0">
                <a:effectLst/>
                <a:hlinkClick r:id="rId10"/>
              </a:rPr>
              <a:t>http://app.discoveryeducation.com/player/?assetGuid=11d5de3c-fdb4-4ed3-8975-99da3cbd1357&amp;fromMyDe=0&amp;isPrinterFriendly=0&amp;provider=&amp;isLessonFromHealth=0&amp;productcode=US&amp;isAssigned=false&amp;includeHeader=YES&amp;homeworkGuid</a:t>
            </a:r>
            <a:r>
              <a:rPr lang="en-US" sz="1200" dirty="0">
                <a:effectLst/>
              </a:rPr>
              <a:t>=</a:t>
            </a:r>
          </a:p>
          <a:p>
            <a:pPr eaLnBrk="1" hangingPunct="1">
              <a:defRPr/>
            </a:pPr>
            <a:r>
              <a:rPr lang="en-US" sz="1400" u="sng" dirty="0">
                <a:effectLst/>
                <a:hlinkClick r:id="rId11"/>
              </a:rPr>
              <a:t>http</a:t>
            </a:r>
            <a:r>
              <a:rPr lang="en-US" sz="1400" u="sng">
                <a:effectLst/>
                <a:hlinkClick r:id="rId11"/>
              </a:rPr>
              <a:t>://app.discoveryeducation.com/player/view/assetGuid/78D4AE32-97F3-4326-835F-831CB751135F</a:t>
            </a:r>
            <a:endParaRPr lang="en-US" sz="1400"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eaLnBrk="1" hangingPunct="1">
              <a:defRPr/>
            </a:pPr>
            <a:r>
              <a:rPr lang="en-US" dirty="0"/>
              <a:t>Scientific Method Overview</a:t>
            </a:r>
          </a:p>
        </p:txBody>
      </p:sp>
      <p:sp>
        <p:nvSpPr>
          <p:cNvPr id="7171" name="Content Placeholder 2"/>
          <p:cNvSpPr>
            <a:spLocks noGrp="1"/>
          </p:cNvSpPr>
          <p:nvPr>
            <p:ph idx="1"/>
          </p:nvPr>
        </p:nvSpPr>
        <p:spPr>
          <a:xfrm>
            <a:off x="228600" y="1219200"/>
            <a:ext cx="5715000" cy="5562600"/>
          </a:xfrm>
        </p:spPr>
        <p:txBody>
          <a:bodyPr/>
          <a:lstStyle/>
          <a:p>
            <a:pPr eaLnBrk="1" hangingPunct="1">
              <a:buFont typeface="Arial" pitchFamily="34" charset="0"/>
              <a:buChar char="•"/>
            </a:pPr>
            <a:r>
              <a:rPr lang="en-US" b="1" dirty="0">
                <a:effectLst/>
              </a:rPr>
              <a:t>Make Observations</a:t>
            </a:r>
          </a:p>
          <a:p>
            <a:pPr eaLnBrk="1" hangingPunct="1">
              <a:buFont typeface="Arial" pitchFamily="34" charset="0"/>
              <a:buChar char="•"/>
            </a:pPr>
            <a:r>
              <a:rPr lang="en-US" b="1" dirty="0">
                <a:effectLst/>
              </a:rPr>
              <a:t>Ask questions</a:t>
            </a:r>
            <a:endParaRPr lang="en-US" dirty="0">
              <a:effectLst/>
            </a:endParaRPr>
          </a:p>
          <a:p>
            <a:pPr eaLnBrk="1" hangingPunct="1">
              <a:buFont typeface="Arial" pitchFamily="34" charset="0"/>
              <a:buChar char="•"/>
            </a:pPr>
            <a:r>
              <a:rPr lang="en-US" b="1" dirty="0">
                <a:effectLst/>
              </a:rPr>
              <a:t>Do Background Research</a:t>
            </a:r>
            <a:endParaRPr lang="en-US" dirty="0">
              <a:effectLst/>
            </a:endParaRPr>
          </a:p>
          <a:p>
            <a:pPr eaLnBrk="1" hangingPunct="1">
              <a:buFont typeface="Arial" pitchFamily="34" charset="0"/>
              <a:buChar char="•"/>
            </a:pPr>
            <a:r>
              <a:rPr lang="en-US" b="1" dirty="0">
                <a:effectLst/>
              </a:rPr>
              <a:t>Form a Hypothesis that is Testable</a:t>
            </a:r>
            <a:endParaRPr lang="en-US" dirty="0">
              <a:effectLst/>
            </a:endParaRPr>
          </a:p>
          <a:p>
            <a:pPr eaLnBrk="1" hangingPunct="1">
              <a:buFont typeface="Arial" pitchFamily="34" charset="0"/>
              <a:buChar char="•"/>
            </a:pPr>
            <a:r>
              <a:rPr lang="en-US" b="1" dirty="0">
                <a:effectLst/>
              </a:rPr>
              <a:t>Experiment to Test your Hypothesis</a:t>
            </a:r>
            <a:endParaRPr lang="en-US" dirty="0">
              <a:effectLst/>
            </a:endParaRPr>
          </a:p>
          <a:p>
            <a:pPr eaLnBrk="1" hangingPunct="1">
              <a:buFont typeface="Arial" pitchFamily="34" charset="0"/>
              <a:buChar char="•"/>
            </a:pPr>
            <a:r>
              <a:rPr lang="en-US" b="1" dirty="0">
                <a:effectLst/>
              </a:rPr>
              <a:t>Analyze Results &amp; Draw Conclusions</a:t>
            </a:r>
            <a:endParaRPr lang="en-US" dirty="0">
              <a:effectLst/>
            </a:endParaRPr>
          </a:p>
        </p:txBody>
      </p:sp>
      <p:pic>
        <p:nvPicPr>
          <p:cNvPr id="7172" name="Picture 2" descr="Steps of the Scientific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990600"/>
            <a:ext cx="2887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dirty="0">
                <a:solidFill>
                  <a:srgbClr val="0070C0"/>
                </a:solidFill>
                <a:latin typeface="Kristen ITC" pitchFamily="66" charset="0"/>
              </a:rPr>
              <a:t>Scientific Method</a:t>
            </a:r>
          </a:p>
        </p:txBody>
      </p:sp>
      <p:sp>
        <p:nvSpPr>
          <p:cNvPr id="5123" name="Content Placeholder 2"/>
          <p:cNvSpPr>
            <a:spLocks noGrp="1"/>
          </p:cNvSpPr>
          <p:nvPr>
            <p:ph idx="1"/>
          </p:nvPr>
        </p:nvSpPr>
        <p:spPr>
          <a:xfrm>
            <a:off x="457200" y="1600200"/>
            <a:ext cx="8229600" cy="4800600"/>
          </a:xfrm>
        </p:spPr>
        <p:txBody>
          <a:bodyPr/>
          <a:lstStyle/>
          <a:p>
            <a:pPr marL="0" indent="0" eaLnBrk="1" hangingPunct="1">
              <a:buNone/>
              <a:defRPr/>
            </a:pPr>
            <a:r>
              <a:rPr lang="en-US" dirty="0">
                <a:solidFill>
                  <a:srgbClr val="FFFF00"/>
                </a:solidFill>
                <a:latin typeface="Kristen ITC" pitchFamily="66" charset="0"/>
                <a:hlinkClick r:id="rId3"/>
              </a:rPr>
              <a:t>Study Jams – Scientific Method</a:t>
            </a:r>
            <a:r>
              <a:rPr lang="en-US" dirty="0">
                <a:solidFill>
                  <a:srgbClr val="FFFF00"/>
                </a:solidFill>
                <a:latin typeface="Kristen ITC" pitchFamily="66" charset="0"/>
              </a:rPr>
              <a:t> </a:t>
            </a:r>
          </a:p>
          <a:p>
            <a:pPr marL="0" indent="0" eaLnBrk="1" hangingPunct="1">
              <a:buFont typeface="Wingdings" pitchFamily="2" charset="2"/>
              <a:buNone/>
              <a:defRPr/>
            </a:pPr>
            <a:r>
              <a:rPr lang="en-US" dirty="0">
                <a:solidFill>
                  <a:srgbClr val="FFFF00"/>
                </a:solidFill>
                <a:latin typeface="Kristen ITC" pitchFamily="66" charset="0"/>
              </a:rPr>
              <a:t>    </a:t>
            </a:r>
            <a:r>
              <a:rPr lang="en-US" dirty="0">
                <a:latin typeface="Kristen ITC" pitchFamily="66" charset="0"/>
              </a:rPr>
              <a:t>Video &amp; Karaoke Song</a:t>
            </a:r>
          </a:p>
          <a:p>
            <a:pPr marL="0" indent="0" eaLnBrk="1" hangingPunct="1">
              <a:buFont typeface="Wingdings" pitchFamily="2" charset="2"/>
              <a:buNone/>
              <a:defRPr/>
            </a:pPr>
            <a:endParaRPr lang="en-US" dirty="0">
              <a:solidFill>
                <a:srgbClr val="FFFF00"/>
              </a:solidFill>
              <a:latin typeface="Kristen ITC" pitchFamily="66" charset="0"/>
            </a:endParaRPr>
          </a:p>
          <a:p>
            <a:pPr marL="0" indent="0" eaLnBrk="1" hangingPunct="1">
              <a:buNone/>
              <a:defRPr/>
            </a:pPr>
            <a:r>
              <a:rPr lang="en-US" dirty="0">
                <a:latin typeface="Kristen ITC" pitchFamily="66" charset="0"/>
                <a:hlinkClick r:id="rId4"/>
              </a:rPr>
              <a:t>Scientific Methods</a:t>
            </a:r>
            <a:endParaRPr lang="en-US" dirty="0">
              <a:latin typeface="Kristen ITC" pitchFamily="66" charset="0"/>
            </a:endParaRPr>
          </a:p>
          <a:p>
            <a:pPr marL="0" indent="0" eaLnBrk="1" hangingPunct="1">
              <a:buFont typeface="Wingdings" pitchFamily="2" charset="2"/>
              <a:buNone/>
              <a:defRPr/>
            </a:pPr>
            <a:r>
              <a:rPr lang="en-US" dirty="0"/>
              <a:t>     </a:t>
            </a:r>
            <a:r>
              <a:rPr lang="en-US" sz="2400" dirty="0">
                <a:latin typeface="Kristen ITC" pitchFamily="66" charset="0"/>
              </a:rPr>
              <a:t>Learn how to think and solve problems like a </a:t>
            </a:r>
          </a:p>
          <a:p>
            <a:pPr marL="0" indent="0" eaLnBrk="1" hangingPunct="1">
              <a:buFont typeface="Wingdings" pitchFamily="2" charset="2"/>
              <a:buNone/>
              <a:defRPr/>
            </a:pPr>
            <a:r>
              <a:rPr lang="en-US" sz="2400" dirty="0">
                <a:latin typeface="Kristen ITC" pitchFamily="66" charset="0"/>
              </a:rPr>
              <a:t>     scientist when Tim and Moby explore scientific </a:t>
            </a:r>
          </a:p>
          <a:p>
            <a:pPr marL="0" indent="0" eaLnBrk="1" hangingPunct="1">
              <a:buFont typeface="Wingdings" pitchFamily="2" charset="2"/>
              <a:buNone/>
              <a:defRPr/>
            </a:pPr>
            <a:r>
              <a:rPr lang="en-US" sz="2400" dirty="0">
                <a:latin typeface="Kristen ITC" pitchFamily="66" charset="0"/>
              </a:rPr>
              <a:t>      methods in this </a:t>
            </a:r>
            <a:r>
              <a:rPr lang="en-US" sz="2400" b="1" dirty="0">
                <a:latin typeface="Kristen ITC" pitchFamily="66" charset="0"/>
              </a:rPr>
              <a:t>Brain POP</a:t>
            </a:r>
            <a:r>
              <a:rPr lang="en-US" sz="2400" dirty="0">
                <a:latin typeface="Kristen ITC" pitchFamily="66" charset="0"/>
              </a:rPr>
              <a:t> movie.</a:t>
            </a:r>
            <a:endParaRPr lang="en-US" sz="2400" dirty="0">
              <a:solidFill>
                <a:srgbClr val="FFFF00"/>
              </a:solidFill>
              <a:latin typeface="Kristen ITC" pitchFamily="66" charset="0"/>
            </a:endParaRPr>
          </a:p>
          <a:p>
            <a:pPr eaLnBrk="1" hangingPunct="1">
              <a:defRPr/>
            </a:pPr>
            <a:endParaRPr lang="en-US" dirty="0">
              <a:solidFill>
                <a:srgbClr val="FFFF00"/>
              </a:solidFill>
              <a:latin typeface="Kristen ITC" pitchFamily="66" charset="0"/>
            </a:endParaRPr>
          </a:p>
          <a:p>
            <a:pPr eaLnBrk="1" hangingPunct="1">
              <a:defRPr/>
            </a:pPr>
            <a:endParaRPr lang="en-US" dirty="0">
              <a:solidFill>
                <a:srgbClr val="FFFF00"/>
              </a:solidFill>
              <a:latin typeface="Kristen ITC" pitchFamily="66" charset="0"/>
            </a:endParaRPr>
          </a:p>
          <a:p>
            <a:pPr marL="0" indent="0" eaLnBrk="1" hangingPunct="1">
              <a:buFont typeface="Wingdings" pitchFamily="2" charset="2"/>
              <a:buNone/>
              <a:defRPr/>
            </a:pPr>
            <a:r>
              <a:rPr lang="en-US" dirty="0">
                <a:solidFill>
                  <a:srgbClr val="FFFF00"/>
                </a:solidFill>
                <a:latin typeface="Kristen ITC" pitchFamily="66" charset="0"/>
              </a:rPr>
              <a:t>   </a:t>
            </a:r>
          </a:p>
        </p:txBody>
      </p:sp>
      <p:pic>
        <p:nvPicPr>
          <p:cNvPr id="8196" name="Picture 4" descr="C:\Documents and Settings\276172\Local Settings\Temporary Internet Files\Content.IE5\KKMXN2GZ\MP90018504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0"/>
            <a:ext cx="915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Documents and Settings\276172\Local Settings\Temporary Internet Files\Content.IE5\XMJQZVUN\MP90018493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228600"/>
            <a:ext cx="120967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162925" cy="1395413"/>
          </a:xfrm>
        </p:spPr>
        <p:txBody>
          <a:bodyPr/>
          <a:lstStyle/>
          <a:p>
            <a:pPr eaLnBrk="1" hangingPunct="1">
              <a:defRPr/>
            </a:pPr>
            <a:r>
              <a:rPr lang="en-US" dirty="0">
                <a:solidFill>
                  <a:srgbClr val="0070C0"/>
                </a:solidFill>
                <a:latin typeface="Kristen ITC" pitchFamily="66" charset="0"/>
              </a:rPr>
              <a:t>Step 1:  Make an Observation to Identify a Problem</a:t>
            </a:r>
            <a:endParaRPr lang="en-US" sz="3200" dirty="0">
              <a:solidFill>
                <a:schemeClr val="tx1"/>
              </a:solidFill>
              <a:latin typeface="Kristen ITC" pitchFamily="66" charset="0"/>
            </a:endParaRPr>
          </a:p>
        </p:txBody>
      </p:sp>
      <p:sp>
        <p:nvSpPr>
          <p:cNvPr id="4099" name="Rectangle 3"/>
          <p:cNvSpPr>
            <a:spLocks noGrp="1" noChangeArrowheads="1"/>
          </p:cNvSpPr>
          <p:nvPr>
            <p:ph type="body" sz="half" idx="1"/>
          </p:nvPr>
        </p:nvSpPr>
        <p:spPr>
          <a:xfrm>
            <a:off x="304800" y="1752600"/>
            <a:ext cx="6324600" cy="4724400"/>
          </a:xfrm>
        </p:spPr>
        <p:txBody>
          <a:bodyPr/>
          <a:lstStyle/>
          <a:p>
            <a:pPr eaLnBrk="1" hangingPunct="1">
              <a:lnSpc>
                <a:spcPct val="90000"/>
              </a:lnSpc>
              <a:defRPr/>
            </a:pPr>
            <a:endParaRPr lang="en-US" sz="2800" dirty="0"/>
          </a:p>
          <a:p>
            <a:pPr eaLnBrk="1" hangingPunct="1">
              <a:lnSpc>
                <a:spcPct val="90000"/>
              </a:lnSpc>
              <a:defRPr/>
            </a:pPr>
            <a:r>
              <a:rPr lang="en-US" dirty="0"/>
              <a:t>Make an observation using your senses.</a:t>
            </a:r>
          </a:p>
          <a:p>
            <a:pPr eaLnBrk="1" hangingPunct="1">
              <a:lnSpc>
                <a:spcPct val="90000"/>
              </a:lnSpc>
              <a:defRPr/>
            </a:pPr>
            <a:r>
              <a:rPr lang="en-US" dirty="0"/>
              <a:t>Identify one question that</a:t>
            </a:r>
          </a:p>
          <a:p>
            <a:pPr eaLnBrk="1" hangingPunct="1">
              <a:lnSpc>
                <a:spcPct val="90000"/>
              </a:lnSpc>
              <a:buFont typeface="Wingdings" pitchFamily="2" charset="2"/>
              <a:buNone/>
              <a:defRPr/>
            </a:pPr>
            <a:r>
              <a:rPr lang="en-US" dirty="0"/>
              <a:t>    can be answered by</a:t>
            </a:r>
          </a:p>
          <a:p>
            <a:pPr eaLnBrk="1" hangingPunct="1">
              <a:lnSpc>
                <a:spcPct val="90000"/>
              </a:lnSpc>
              <a:buFont typeface="Wingdings" pitchFamily="2" charset="2"/>
              <a:buNone/>
              <a:defRPr/>
            </a:pPr>
            <a:r>
              <a:rPr lang="en-US" dirty="0"/>
              <a:t>    performing an experiment.  </a:t>
            </a:r>
          </a:p>
          <a:p>
            <a:pPr eaLnBrk="1" hangingPunct="1">
              <a:lnSpc>
                <a:spcPct val="90000"/>
              </a:lnSpc>
              <a:defRPr/>
            </a:pPr>
            <a:r>
              <a:rPr lang="en-US" dirty="0"/>
              <a:t>An experiment is a set of steps you follow to test a hypothesis.</a:t>
            </a:r>
          </a:p>
          <a:p>
            <a:pPr eaLnBrk="1" hangingPunct="1">
              <a:lnSpc>
                <a:spcPct val="90000"/>
              </a:lnSpc>
              <a:defRPr/>
            </a:pPr>
            <a:r>
              <a:rPr lang="en-US" dirty="0"/>
              <a:t>This question will be the Problem Statement.</a:t>
            </a:r>
          </a:p>
          <a:p>
            <a:pPr eaLnBrk="1" hangingPunct="1">
              <a:lnSpc>
                <a:spcPct val="90000"/>
              </a:lnSpc>
              <a:defRPr/>
            </a:pPr>
            <a:endParaRPr lang="en-US" sz="2800" dirty="0"/>
          </a:p>
        </p:txBody>
      </p:sp>
      <p:pic>
        <p:nvPicPr>
          <p:cNvPr id="9220" name="Picture 2" descr="C:\Documents and Settings\276172\Local Settings\Temporary Internet Files\Content.IE5\KKMXN2GZ\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7892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solidFill>
                  <a:srgbClr val="0070C0"/>
                </a:solidFill>
                <a:latin typeface="Kristen ITC" pitchFamily="66" charset="0"/>
              </a:rPr>
              <a:t>Step 2: Make a </a:t>
            </a:r>
            <a:r>
              <a:rPr lang="en-US" dirty="0">
                <a:solidFill>
                  <a:srgbClr val="0070C0"/>
                </a:solidFill>
                <a:latin typeface="Kristen ITC" pitchFamily="66" charset="0"/>
                <a:hlinkClick r:id="rId3"/>
              </a:rPr>
              <a:t>Hypothesis</a:t>
            </a:r>
            <a:endParaRPr lang="en-US" dirty="0">
              <a:solidFill>
                <a:srgbClr val="0070C0"/>
              </a:solidFill>
              <a:latin typeface="Kristen ITC" pitchFamily="66" charset="0"/>
            </a:endParaRPr>
          </a:p>
        </p:txBody>
      </p:sp>
      <p:pic>
        <p:nvPicPr>
          <p:cNvPr id="10244" name="Picture 8" descr="AMPROBLE"/>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304800" y="2971800"/>
            <a:ext cx="2514600" cy="2286000"/>
          </a:xfrm>
        </p:spPr>
      </p:pic>
      <p:sp>
        <p:nvSpPr>
          <p:cNvPr id="6147" name="Rectangle 3"/>
          <p:cNvSpPr>
            <a:spLocks noGrp="1" noChangeArrowheads="1"/>
          </p:cNvSpPr>
          <p:nvPr>
            <p:ph type="body" sz="half" idx="2"/>
          </p:nvPr>
        </p:nvSpPr>
        <p:spPr>
          <a:xfrm>
            <a:off x="2667000" y="1600200"/>
            <a:ext cx="6324600" cy="4724400"/>
          </a:xfrm>
        </p:spPr>
        <p:txBody>
          <a:bodyPr/>
          <a:lstStyle/>
          <a:p>
            <a:pPr eaLnBrk="1" hangingPunct="1">
              <a:buFont typeface="Wingdings" pitchFamily="2" charset="2"/>
              <a:buNone/>
              <a:defRPr/>
            </a:pPr>
            <a:endParaRPr lang="en-US" sz="2800" dirty="0"/>
          </a:p>
          <a:p>
            <a:pPr eaLnBrk="1" hangingPunct="1">
              <a:defRPr/>
            </a:pPr>
            <a:r>
              <a:rPr lang="en-US" sz="2800" dirty="0"/>
              <a:t>Look at the Problem Statement and identify the one factor that  can be tested. This is the manipulated or independent variable.</a:t>
            </a:r>
          </a:p>
          <a:p>
            <a:pPr eaLnBrk="1" hangingPunct="1">
              <a:defRPr/>
            </a:pPr>
            <a:r>
              <a:rPr lang="en-US" sz="2800" dirty="0"/>
              <a:t>Form  an idea or educated prediction that can be tested by an experiment.</a:t>
            </a:r>
          </a:p>
          <a:p>
            <a:pPr eaLnBrk="1" hangingPunct="1">
              <a:defRPr/>
            </a:pPr>
            <a:r>
              <a:rPr lang="en-US" sz="2800" dirty="0"/>
              <a:t>Write down your Hypothesis: “</a:t>
            </a:r>
            <a:r>
              <a:rPr lang="en-US" sz="2800" b="1" dirty="0"/>
              <a:t>If</a:t>
            </a:r>
            <a:r>
              <a:rPr lang="en-US" sz="2800" dirty="0"/>
              <a:t> </a:t>
            </a:r>
            <a:r>
              <a:rPr lang="en-US" sz="2800" u="sng" dirty="0"/>
              <a:t>(I do </a:t>
            </a:r>
            <a:r>
              <a:rPr lang="en-US" sz="2800" dirty="0"/>
              <a:t>this) </a:t>
            </a:r>
            <a:r>
              <a:rPr lang="en-US" sz="2800" b="1" dirty="0"/>
              <a:t>then</a:t>
            </a:r>
            <a:r>
              <a:rPr lang="en-US" sz="2800" dirty="0"/>
              <a:t> (</a:t>
            </a:r>
            <a:r>
              <a:rPr lang="en-US" sz="2800" u="sng" dirty="0"/>
              <a:t>this) </a:t>
            </a:r>
            <a:r>
              <a:rPr lang="en-US" sz="2800" b="1" dirty="0"/>
              <a:t>will happen</a:t>
            </a:r>
            <a:r>
              <a:rPr lang="en-US" sz="2800" dirty="0"/>
              <a:t>.”</a:t>
            </a:r>
          </a:p>
        </p:txBody>
      </p:sp>
      <p:pic>
        <p:nvPicPr>
          <p:cNvPr id="10245" name="Picture 2" descr="C:\Documents and Settings\276172\Local Settings\Temporary Internet Files\Content.IE5\KKMXN2GZ\MC9004417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175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76200"/>
            <a:ext cx="7510463" cy="1143000"/>
          </a:xfrm>
        </p:spPr>
        <p:txBody>
          <a:bodyPr/>
          <a:lstStyle/>
          <a:p>
            <a:pPr eaLnBrk="1" hangingPunct="1">
              <a:defRPr/>
            </a:pPr>
            <a:r>
              <a:rPr lang="en-US" sz="3600" dirty="0">
                <a:solidFill>
                  <a:srgbClr val="0070C0"/>
                </a:solidFill>
                <a:latin typeface="Kristen ITC" pitchFamily="66" charset="0"/>
              </a:rPr>
              <a:t>Step 3:</a:t>
            </a:r>
            <a:r>
              <a:rPr lang="en-US" sz="3600" dirty="0">
                <a:solidFill>
                  <a:srgbClr val="FFFF00"/>
                </a:solidFill>
                <a:latin typeface="Kristen ITC" pitchFamily="66" charset="0"/>
              </a:rPr>
              <a:t> </a:t>
            </a:r>
            <a:r>
              <a:rPr lang="en-US" sz="3600" dirty="0">
                <a:solidFill>
                  <a:srgbClr val="FFFF00"/>
                </a:solidFill>
                <a:latin typeface="Kristen ITC" pitchFamily="66" charset="0"/>
                <a:hlinkClick r:id="rId3"/>
              </a:rPr>
              <a:t>Plan and Design </a:t>
            </a:r>
            <a:br>
              <a:rPr lang="en-US" sz="3600" dirty="0">
                <a:solidFill>
                  <a:srgbClr val="FFFF00"/>
                </a:solidFill>
                <a:latin typeface="Kristen ITC" pitchFamily="66" charset="0"/>
                <a:hlinkClick r:id="rId3"/>
              </a:rPr>
            </a:br>
            <a:r>
              <a:rPr lang="en-US" sz="3600" dirty="0">
                <a:solidFill>
                  <a:srgbClr val="FFFF00"/>
                </a:solidFill>
                <a:latin typeface="Kristen ITC" pitchFamily="66" charset="0"/>
                <a:hlinkClick r:id="rId3"/>
              </a:rPr>
              <a:t> the Investigation </a:t>
            </a:r>
            <a:endParaRPr lang="en-US" sz="3600" dirty="0">
              <a:solidFill>
                <a:srgbClr val="FFFF00"/>
              </a:solidFill>
              <a:latin typeface="Kristen ITC" pitchFamily="66" charset="0"/>
            </a:endParaRPr>
          </a:p>
        </p:txBody>
      </p:sp>
      <p:sp>
        <p:nvSpPr>
          <p:cNvPr id="7171" name="Rectangle 3"/>
          <p:cNvSpPr>
            <a:spLocks noGrp="1" noChangeArrowheads="1"/>
          </p:cNvSpPr>
          <p:nvPr>
            <p:ph type="body" sz="half" idx="2"/>
          </p:nvPr>
        </p:nvSpPr>
        <p:spPr>
          <a:xfrm>
            <a:off x="1704975" y="914400"/>
            <a:ext cx="6600826" cy="5181600"/>
          </a:xfrm>
        </p:spPr>
        <p:txBody>
          <a:bodyPr/>
          <a:lstStyle/>
          <a:p>
            <a:pPr marL="533400" indent="-533400" eaLnBrk="1" hangingPunct="1">
              <a:lnSpc>
                <a:spcPct val="80000"/>
              </a:lnSpc>
              <a:buFont typeface="Wingdings" pitchFamily="2" charset="2"/>
              <a:buNone/>
              <a:defRPr/>
            </a:pPr>
            <a:endParaRPr lang="en-US" sz="2800" dirty="0"/>
          </a:p>
          <a:p>
            <a:pPr marL="533400" indent="-533400" eaLnBrk="1" hangingPunct="1">
              <a:lnSpc>
                <a:spcPct val="80000"/>
              </a:lnSpc>
              <a:buFont typeface="Wingdings" pitchFamily="2" charset="2"/>
              <a:buNone/>
              <a:defRPr/>
            </a:pPr>
            <a:r>
              <a:rPr lang="en-US" sz="2400" b="1" dirty="0"/>
              <a:t>Identify and record the factors that can affect </a:t>
            </a:r>
          </a:p>
          <a:p>
            <a:pPr marL="533400" indent="-533400" eaLnBrk="1" hangingPunct="1">
              <a:lnSpc>
                <a:spcPct val="80000"/>
              </a:lnSpc>
              <a:buFont typeface="Wingdings" pitchFamily="2" charset="2"/>
              <a:buNone/>
              <a:defRPr/>
            </a:pPr>
            <a:r>
              <a:rPr lang="en-US" sz="2400" b="1" dirty="0"/>
              <a:t>the results of the experiment under Variables.</a:t>
            </a:r>
          </a:p>
          <a:p>
            <a:pPr marL="533400" indent="-533400" eaLnBrk="1" hangingPunct="1">
              <a:lnSpc>
                <a:spcPct val="80000"/>
              </a:lnSpc>
              <a:buFont typeface="Wingdings" pitchFamily="2" charset="2"/>
              <a:buNone/>
              <a:defRPr/>
            </a:pPr>
            <a:endParaRPr lang="en-US" sz="2800" b="1" dirty="0"/>
          </a:p>
          <a:p>
            <a:pPr marL="533400" indent="-533400" eaLnBrk="1" hangingPunct="1">
              <a:lnSpc>
                <a:spcPct val="80000"/>
              </a:lnSpc>
              <a:buFont typeface="Wingdings" pitchFamily="2" charset="2"/>
              <a:buNone/>
              <a:defRPr/>
            </a:pPr>
            <a:r>
              <a:rPr lang="en-US" sz="1800" dirty="0"/>
              <a:t> </a:t>
            </a:r>
            <a:r>
              <a:rPr lang="en-US" sz="2000" dirty="0"/>
              <a:t>1. Test (independent/manipulated) variable or the                       factor that is changed in the experiment.</a:t>
            </a:r>
          </a:p>
          <a:p>
            <a:pPr marL="533400" indent="-533400" eaLnBrk="1" hangingPunct="1">
              <a:lnSpc>
                <a:spcPct val="80000"/>
              </a:lnSpc>
              <a:buFont typeface="Wingdings" pitchFamily="2" charset="2"/>
              <a:buNone/>
              <a:defRPr/>
            </a:pPr>
            <a:r>
              <a:rPr lang="en-US" sz="2000" dirty="0"/>
              <a:t>	(See previous Step 3.)</a:t>
            </a:r>
          </a:p>
          <a:p>
            <a:pPr marL="533400" indent="-533400" eaLnBrk="1" hangingPunct="1">
              <a:lnSpc>
                <a:spcPct val="80000"/>
              </a:lnSpc>
              <a:buFont typeface="Wingdings" pitchFamily="2" charset="2"/>
              <a:buNone/>
              <a:defRPr/>
            </a:pPr>
            <a:r>
              <a:rPr lang="en-US" sz="2000" dirty="0"/>
              <a:t>2. Constant variables or all the factors to be kept the same (controlled) in the experiment. </a:t>
            </a:r>
          </a:p>
          <a:p>
            <a:pPr marL="533400" indent="-533400" eaLnBrk="1" hangingPunct="1">
              <a:lnSpc>
                <a:spcPct val="80000"/>
              </a:lnSpc>
              <a:buFont typeface="Wingdings" pitchFamily="2" charset="2"/>
              <a:buNone/>
              <a:defRPr/>
            </a:pPr>
            <a:r>
              <a:rPr lang="en-US" sz="2000" dirty="0"/>
              <a:t>3. Outcome (dependent/responding) variable or the  data to be collected during the experiment. </a:t>
            </a:r>
          </a:p>
          <a:p>
            <a:pPr marL="533400" indent="-533400" eaLnBrk="1" hangingPunct="1">
              <a:lnSpc>
                <a:spcPct val="80000"/>
              </a:lnSpc>
              <a:buFont typeface="Wingdings" pitchFamily="2" charset="2"/>
              <a:buNone/>
              <a:defRPr/>
            </a:pPr>
            <a:r>
              <a:rPr lang="en-US" sz="2000" dirty="0"/>
              <a:t>4.  Control Group (not found in all experiments) -</a:t>
            </a:r>
          </a:p>
          <a:p>
            <a:pPr marL="0" indent="0" eaLnBrk="1" hangingPunct="1">
              <a:buFont typeface="Wingdings" pitchFamily="2" charset="2"/>
              <a:buNone/>
              <a:defRPr/>
            </a:pPr>
            <a:r>
              <a:rPr lang="en-US" sz="2000" dirty="0">
                <a:effectLst/>
              </a:rPr>
              <a:t>          A group that is untreated by the factor being tested</a:t>
            </a:r>
          </a:p>
          <a:p>
            <a:pPr marL="0" indent="0" eaLnBrk="1" hangingPunct="1">
              <a:buFont typeface="Wingdings" pitchFamily="2" charset="2"/>
              <a:buNone/>
              <a:defRPr/>
            </a:pPr>
            <a:r>
              <a:rPr lang="en-US" sz="2000" dirty="0"/>
              <a:t>          </a:t>
            </a:r>
            <a:r>
              <a:rPr lang="en-US" sz="2000" dirty="0">
                <a:effectLst/>
              </a:rPr>
              <a:t>that serves as a reference for comparison to the </a:t>
            </a:r>
          </a:p>
          <a:p>
            <a:pPr marL="0" indent="0" eaLnBrk="1" hangingPunct="1">
              <a:buFont typeface="Wingdings" pitchFamily="2" charset="2"/>
              <a:buNone/>
              <a:defRPr/>
            </a:pPr>
            <a:r>
              <a:rPr lang="en-US" sz="2000" dirty="0"/>
              <a:t>          </a:t>
            </a:r>
            <a:r>
              <a:rPr lang="en-US" sz="2000" dirty="0">
                <a:effectLst/>
              </a:rPr>
              <a:t>experimental group.</a:t>
            </a:r>
          </a:p>
        </p:txBody>
      </p:sp>
      <p:pic>
        <p:nvPicPr>
          <p:cNvPr id="11268" name="Picture 2" descr="C:\Documents and Settings\276172\Local Settings\Temporary Internet Files\Content.IE5\XMJQZVUN\MC9000552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2667000"/>
            <a:ext cx="15001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Custom 8">
      <a:dk1>
        <a:sysClr val="windowText" lastClr="000000"/>
      </a:dk1>
      <a:lt1>
        <a:sysClr val="window" lastClr="FFFFFF"/>
      </a:lt1>
      <a:dk2>
        <a:srgbClr val="1F497D"/>
      </a:dk2>
      <a:lt2>
        <a:srgbClr val="EEECE1"/>
      </a:lt2>
      <a:accent1>
        <a:srgbClr val="95B3D7"/>
      </a:accent1>
      <a:accent2>
        <a:srgbClr val="95B3D7"/>
      </a:accent2>
      <a:accent3>
        <a:srgbClr val="95B3D7"/>
      </a:accent3>
      <a:accent4>
        <a:srgbClr val="95B3D7"/>
      </a:accent4>
      <a:accent5>
        <a:srgbClr val="95B3D7"/>
      </a:accent5>
      <a:accent6>
        <a:srgbClr val="95B3D7"/>
      </a:accent6>
      <a:hlink>
        <a:srgbClr val="1F497D"/>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7C5709E1DAC940810EEA0308C4E891" ma:contentTypeVersion="1" ma:contentTypeDescription="Create a new document." ma:contentTypeScope="" ma:versionID="a695b4498937de51c735975cc041131a">
  <xsd:schema xmlns:xsd="http://www.w3.org/2001/XMLSchema" xmlns:xs="http://www.w3.org/2001/XMLSchema" xmlns:p="http://schemas.microsoft.com/office/2006/metadata/properties" xmlns:ns2="d0b63c7c-4deb-4fc3-b7ea-be2779f6f1fc" targetNamespace="http://schemas.microsoft.com/office/2006/metadata/properties" ma:root="true" ma:fieldsID="d94bb863c79f5ee414d7a5245881a10a" ns2:_="">
    <xsd:import namespace="d0b63c7c-4deb-4fc3-b7ea-be2779f6f1f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63c7c-4deb-4fc3-b7ea-be2779f6f1f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4E1A52-9583-4AB9-A594-8794092E84D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5B8204-E08F-44C2-9513-2878AC52990E}">
  <ds:schemaRefs>
    <ds:schemaRef ds:uri="http://schemas.microsoft.com/sharepoint/v3/contenttype/forms"/>
  </ds:schemaRefs>
</ds:datastoreItem>
</file>

<file path=customXml/itemProps3.xml><?xml version="1.0" encoding="utf-8"?>
<ds:datastoreItem xmlns:ds="http://schemas.openxmlformats.org/officeDocument/2006/customXml" ds:itemID="{E6BD8052-41FF-4394-921B-4A18347BF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63c7c-4deb-4fc3-b7ea-be2779f6f1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TotalTime>
  <Words>3671</Words>
  <Application>Microsoft Office PowerPoint</Application>
  <PresentationFormat>On-screen Show (4:3)</PresentationFormat>
  <Paragraphs>417</Paragraphs>
  <Slides>43</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Arial</vt:lpstr>
      <vt:lpstr>Calibri</vt:lpstr>
      <vt:lpstr>Garamond</vt:lpstr>
      <vt:lpstr>Helvetica-Condensed-Black</vt:lpstr>
      <vt:lpstr>Kristen ITC</vt:lpstr>
      <vt:lpstr>Times</vt:lpstr>
      <vt:lpstr>Wingdings</vt:lpstr>
      <vt:lpstr>2_Office Theme</vt:lpstr>
      <vt:lpstr>Clip</vt:lpstr>
      <vt:lpstr>Microsoft ClipArt Gallery</vt:lpstr>
      <vt:lpstr>Think Like a Scientist!</vt:lpstr>
      <vt:lpstr>     Grade 5 Pacing Guide  Topic 2:   Thinking Like a Scientist  </vt:lpstr>
      <vt:lpstr>PowerPoint Presentation</vt:lpstr>
      <vt:lpstr>THE SCIENTIFIC METHOD</vt:lpstr>
      <vt:lpstr>Scientific Method Overview</vt:lpstr>
      <vt:lpstr>Scientific Method</vt:lpstr>
      <vt:lpstr>Step 1:  Make an Observation to Identify a Problem</vt:lpstr>
      <vt:lpstr>Step 2: Make a Hypothesis</vt:lpstr>
      <vt:lpstr>Step 3: Plan and Design   the Investigation </vt:lpstr>
      <vt:lpstr>Step 4:  Planning Continued</vt:lpstr>
      <vt:lpstr> Step 5: Collect, Organize, and Display Data</vt:lpstr>
      <vt:lpstr>Step 6:  Drawing  Conclusions</vt:lpstr>
      <vt:lpstr>Step 7:  Making Applications       </vt:lpstr>
      <vt:lpstr>Mysterious M&amp;M’s Take a closer look at an M&amp;M </vt:lpstr>
      <vt:lpstr> An M&amp;M Experience</vt:lpstr>
      <vt:lpstr> Mysterious M&amp;M’s  </vt:lpstr>
      <vt:lpstr>M&amp;M Questions  to Investigate </vt:lpstr>
      <vt:lpstr> </vt:lpstr>
      <vt:lpstr>Hypothesis</vt:lpstr>
      <vt:lpstr>Materials</vt:lpstr>
      <vt:lpstr>Procedures</vt:lpstr>
      <vt:lpstr>PowerPoint Presentation</vt:lpstr>
      <vt:lpstr>Share Each Group’s Trial Data</vt:lpstr>
      <vt:lpstr>Conclusion</vt:lpstr>
      <vt:lpstr>Application</vt:lpstr>
      <vt:lpstr>Communicate Your Inquiry</vt:lpstr>
      <vt:lpstr>New M&amp;M Investigation?</vt:lpstr>
      <vt:lpstr>Scientific Method Review</vt:lpstr>
      <vt:lpstr>1. Ask a Question or State a Problem</vt:lpstr>
      <vt:lpstr>2. Research your Topic</vt:lpstr>
      <vt:lpstr>3. State your HYPOTHESIS</vt:lpstr>
      <vt:lpstr>4. Design an Experiment</vt:lpstr>
      <vt:lpstr>Step 4  Planning Continued</vt:lpstr>
      <vt:lpstr>In a well designed Experiment, you need to keep all variables the same except one.</vt:lpstr>
      <vt:lpstr>5. Conduct your Experiment</vt:lpstr>
      <vt:lpstr>6. Collect Data</vt:lpstr>
      <vt:lpstr>7. Analyze Data</vt:lpstr>
      <vt:lpstr>8. Conclusion</vt:lpstr>
      <vt:lpstr>9. Communication</vt:lpstr>
      <vt:lpstr>Communicate Your Inquiry</vt:lpstr>
      <vt:lpstr>10. New Problem</vt:lpstr>
      <vt:lpstr> Think Like a Scientist! </vt:lpstr>
      <vt:lpstr>Scientific Method - Resource Links</vt:lpstr>
    </vt:vector>
  </TitlesOfParts>
  <Company>M-DCPS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Like a Scientist!</dc:title>
  <dc:creator>Kidd, Keisha A.</dc:creator>
  <cp:lastModifiedBy>Hilda Torres</cp:lastModifiedBy>
  <cp:revision>37</cp:revision>
  <dcterms:created xsi:type="dcterms:W3CDTF">2013-06-26T18:48:40Z</dcterms:created>
  <dcterms:modified xsi:type="dcterms:W3CDTF">2020-08-30T21:59:52Z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0x010100547C5709E1DAC940810EEA0308C4E891</vt:lpwstr>
  </property>
</Properties>
</file>