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289" r:id="rId3"/>
    <p:sldId id="259" r:id="rId4"/>
    <p:sldId id="260" r:id="rId5"/>
    <p:sldId id="261" r:id="rId6"/>
    <p:sldId id="262" r:id="rId7"/>
    <p:sldId id="263" r:id="rId8"/>
    <p:sldId id="264" r:id="rId9"/>
    <p:sldId id="265" r:id="rId10"/>
    <p:sldId id="266" r:id="rId11"/>
    <p:sldId id="267" r:id="rId12"/>
    <p:sldId id="268" r:id="rId13"/>
    <p:sldId id="269" r:id="rId14"/>
    <p:sldId id="290" r:id="rId15"/>
    <p:sldId id="270" r:id="rId16"/>
    <p:sldId id="271" r:id="rId17"/>
    <p:sldId id="272" r:id="rId18"/>
    <p:sldId id="274" r:id="rId19"/>
    <p:sldId id="273" r:id="rId20"/>
    <p:sldId id="275" r:id="rId21"/>
    <p:sldId id="276" r:id="rId22"/>
    <p:sldId id="277"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sorterViewPr>
    <p:cViewPr>
      <p:scale>
        <a:sx n="100" d="100"/>
        <a:sy n="100" d="100"/>
      </p:scale>
      <p:origin x="0" y="54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98EAEC-DB6D-47BA-B04F-FBF8512CDC22}" type="datetimeFigureOut">
              <a:rPr lang="en-US" smtClean="0"/>
              <a:t>5/14/2020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060423-F4F6-4672-8CD3-D4373F2D1E8C}" type="slidenum">
              <a:rPr lang="en-US" smtClean="0"/>
              <a:t>‹#›</a:t>
            </a:fld>
            <a:endParaRPr lang="en-US"/>
          </a:p>
        </p:txBody>
      </p:sp>
    </p:spTree>
    <p:extLst>
      <p:ext uri="{BB962C8B-B14F-4D97-AF65-F5344CB8AC3E}">
        <p14:creationId xmlns:p14="http://schemas.microsoft.com/office/powerpoint/2010/main" val="1589061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solution.mp4"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What_Is_a_Mixture_.as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060423-F4F6-4672-8CD3-D4373F2D1E8C}" type="slidenum">
              <a:rPr lang="en-US" smtClean="0"/>
              <a:t>1</a:t>
            </a:fld>
            <a:endParaRPr lang="en-US"/>
          </a:p>
        </p:txBody>
      </p:sp>
    </p:spTree>
    <p:extLst>
      <p:ext uri="{BB962C8B-B14F-4D97-AF65-F5344CB8AC3E}">
        <p14:creationId xmlns:p14="http://schemas.microsoft.com/office/powerpoint/2010/main" val="287627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Explore:  Show a bag filled with a mixture of iron filings and gravel. Then ask the question.  Then have a student volunteer demonstrate separating the mixture with a magnet.</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F02FD8B-9118-4E8F-B853-9C2B13243E4F}" type="slidenum">
              <a:rPr lang="en-US" sz="1200" smtClean="0"/>
              <a:pPr eaLnBrk="1" hangingPunct="1"/>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Explain</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B2AF50A-3E50-4786-979E-12E0E0B89D10}" type="slidenum">
              <a:rPr lang="en-US" sz="1200" smtClean="0"/>
              <a:pPr eaLnBrk="1" hangingPunct="1"/>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Explain:  Ask students again what they know about mixtures.  (Form when two or more</a:t>
            </a:r>
          </a:p>
          <a:p>
            <a:r>
              <a:rPr lang="en-US" dirty="0"/>
              <a:t>     substances combine.  Keep their physical properties.  Can be separated by their </a:t>
            </a:r>
          </a:p>
          <a:p>
            <a:r>
              <a:rPr lang="en-US" dirty="0"/>
              <a:t>     physical properties.  Do not form a new substance.)</a:t>
            </a:r>
          </a:p>
          <a:p>
            <a:endParaRPr lang="en-US"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FD1F48A-316D-40C3-8851-78FE11B11EEC}" type="slidenum">
              <a:rPr lang="en-US" sz="1200" smtClean="0"/>
              <a:pPr eaLnBrk="1" hangingPunct="1"/>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Explore:  Call on a volunteer to help you mix a teaspoon of sugar in the cup of water.  Then ask what happened to the sugar?  Then ask is this a mixture? </a:t>
            </a:r>
          </a:p>
          <a:p>
            <a:r>
              <a:rPr lang="en-US" dirty="0"/>
              <a:t>(Yes, it’s a special kind of mixture called a solution.)</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B919636-224B-45A5-A4BA-6142D63E9DAA}" type="slidenum">
              <a:rPr lang="en-US" sz="1200" smtClean="0"/>
              <a:pPr eaLnBrk="1" hangingPunct="1"/>
              <a:t>13</a:t>
            </a:fld>
            <a:endParaRPr 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Explain:  What are solutions? (Solutions are when one of the substances in the mixture</a:t>
            </a:r>
          </a:p>
          <a:p>
            <a:r>
              <a:rPr lang="en-US" dirty="0"/>
              <a:t>spreads out evenly and dissolves in the other.  Solutions are a special kind of mixture.) </a:t>
            </a:r>
          </a:p>
          <a:p>
            <a:endParaRPr lang="en-US" dirty="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E74B234-A243-44C4-ABF4-32F98B27D3B7}" type="slidenum">
              <a:rPr lang="en-US" sz="1200" smtClean="0"/>
              <a:pPr eaLnBrk="1" hangingPunct="1"/>
              <a:t>14</a:t>
            </a:fld>
            <a:endParaRPr 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Explain:  What are solutions? (Solutions are when one of the substances in the mixture</a:t>
            </a:r>
          </a:p>
          <a:p>
            <a:r>
              <a:rPr lang="en-US" dirty="0"/>
              <a:t>spreads out evenly and dissolves in the other.  Solutions are a special kind of mixture.) </a:t>
            </a:r>
          </a:p>
          <a:p>
            <a:endParaRPr lang="en-US" dirty="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E74B234-A243-44C4-ABF4-32F98B27D3B7}" type="slidenum">
              <a:rPr lang="en-US" sz="1200" smtClean="0"/>
              <a:pPr eaLnBrk="1" hangingPunct="1"/>
              <a:t>15</a:t>
            </a:fld>
            <a:endParaRPr 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p>
        </p:txBody>
      </p:sp>
      <p:sp>
        <p:nvSpPr>
          <p:cNvPr id="4" name="Slide Number Placeholder 3"/>
          <p:cNvSpPr>
            <a:spLocks noGrp="1"/>
          </p:cNvSpPr>
          <p:nvPr>
            <p:ph type="sldNum" sz="quarter" idx="10"/>
          </p:nvPr>
        </p:nvSpPr>
        <p:spPr/>
        <p:txBody>
          <a:bodyPr/>
          <a:lstStyle/>
          <a:p>
            <a:fld id="{1F060423-F4F6-4672-8CD3-D4373F2D1E8C}" type="slidenum">
              <a:rPr lang="en-US" smtClean="0"/>
              <a:t>16</a:t>
            </a:fld>
            <a:endParaRPr lang="en-US"/>
          </a:p>
        </p:txBody>
      </p:sp>
    </p:spTree>
    <p:extLst>
      <p:ext uri="{BB962C8B-B14F-4D97-AF65-F5344CB8AC3E}">
        <p14:creationId xmlns:p14="http://schemas.microsoft.com/office/powerpoint/2010/main" val="3627916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p>
        </p:txBody>
      </p:sp>
      <p:sp>
        <p:nvSpPr>
          <p:cNvPr id="4" name="Slide Number Placeholder 3"/>
          <p:cNvSpPr>
            <a:spLocks noGrp="1"/>
          </p:cNvSpPr>
          <p:nvPr>
            <p:ph type="sldNum" sz="quarter" idx="10"/>
          </p:nvPr>
        </p:nvSpPr>
        <p:spPr/>
        <p:txBody>
          <a:bodyPr/>
          <a:lstStyle/>
          <a:p>
            <a:fld id="{1F060423-F4F6-4672-8CD3-D4373F2D1E8C}" type="slidenum">
              <a:rPr lang="en-US" smtClean="0"/>
              <a:t>17</a:t>
            </a:fld>
            <a:endParaRPr lang="en-US"/>
          </a:p>
        </p:txBody>
      </p:sp>
    </p:spTree>
    <p:extLst>
      <p:ext uri="{BB962C8B-B14F-4D97-AF65-F5344CB8AC3E}">
        <p14:creationId xmlns:p14="http://schemas.microsoft.com/office/powerpoint/2010/main" val="1546495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Explain:  How could we separate a solution of sugar and water?</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F791FE9-CCBE-4A33-A7F0-987419C22F55}" type="slidenum">
              <a:rPr lang="en-US" sz="1200" smtClean="0"/>
              <a:pPr eaLnBrk="1" hangingPunct="1"/>
              <a:t>18</a:t>
            </a:fld>
            <a:endParaRPr 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Explore:</a:t>
            </a:r>
            <a:r>
              <a:rPr lang="en-US" baseline="0" dirty="0"/>
              <a:t>  </a:t>
            </a:r>
            <a:r>
              <a:rPr lang="en-US" dirty="0"/>
              <a:t>Show question in slide.  Then ask what happens if sand is mixed with water. Demonstrate: Call on a volunteer to pour a</a:t>
            </a:r>
            <a:r>
              <a:rPr lang="en-US" baseline="0" dirty="0"/>
              <a:t> spoonful of</a:t>
            </a:r>
            <a:r>
              <a:rPr lang="en-US" dirty="0"/>
              <a:t> sand into a cup of water.  Ask what happened. Ask:</a:t>
            </a:r>
            <a:r>
              <a:rPr lang="en-US" baseline="0" dirty="0"/>
              <a:t>  Does mixing sand and water make a mixture? (yes) Is this a special mixture that is also called a solution?</a:t>
            </a:r>
          </a:p>
          <a:p>
            <a:r>
              <a:rPr lang="en-US" baseline="0" dirty="0"/>
              <a:t>No.  What is the evidence?  How can we separate this mixture? ( pour through a coffee filter)</a:t>
            </a:r>
            <a:endParaRPr lang="en-US" dirty="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74264EB-848F-42F2-8962-C465DAFE6265}" type="slidenum">
              <a:rPr lang="en-US" sz="1200" smtClean="0"/>
              <a:pPr eaLnBrk="1" hangingPunct="1"/>
              <a:t>19</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060423-F4F6-4672-8CD3-D4373F2D1E8C}" type="slidenum">
              <a:rPr lang="en-US" smtClean="0"/>
              <a:t>2</a:t>
            </a:fld>
            <a:endParaRPr lang="en-US"/>
          </a:p>
        </p:txBody>
      </p:sp>
    </p:spTree>
    <p:extLst>
      <p:ext uri="{BB962C8B-B14F-4D97-AF65-F5344CB8AC3E}">
        <p14:creationId xmlns:p14="http://schemas.microsoft.com/office/powerpoint/2010/main" val="1680316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p>
        </p:txBody>
      </p:sp>
      <p:sp>
        <p:nvSpPr>
          <p:cNvPr id="4" name="Slide Number Placeholder 3"/>
          <p:cNvSpPr>
            <a:spLocks noGrp="1"/>
          </p:cNvSpPr>
          <p:nvPr>
            <p:ph type="sldNum" sz="quarter" idx="10"/>
          </p:nvPr>
        </p:nvSpPr>
        <p:spPr/>
        <p:txBody>
          <a:bodyPr/>
          <a:lstStyle/>
          <a:p>
            <a:fld id="{1F060423-F4F6-4672-8CD3-D4373F2D1E8C}" type="slidenum">
              <a:rPr lang="en-US" smtClean="0"/>
              <a:t>20</a:t>
            </a:fld>
            <a:endParaRPr lang="en-US"/>
          </a:p>
        </p:txBody>
      </p:sp>
    </p:spTree>
    <p:extLst>
      <p:ext uri="{BB962C8B-B14F-4D97-AF65-F5344CB8AC3E}">
        <p14:creationId xmlns:p14="http://schemas.microsoft.com/office/powerpoint/2010/main" val="3468925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Explain/evaluate</a:t>
            </a:r>
          </a:p>
        </p:txBody>
      </p:sp>
      <p:sp>
        <p:nvSpPr>
          <p:cNvPr id="4" name="Slide Number Placeholder 3"/>
          <p:cNvSpPr>
            <a:spLocks noGrp="1"/>
          </p:cNvSpPr>
          <p:nvPr>
            <p:ph type="sldNum" sz="quarter" idx="10"/>
          </p:nvPr>
        </p:nvSpPr>
        <p:spPr/>
        <p:txBody>
          <a:bodyPr/>
          <a:lstStyle/>
          <a:p>
            <a:fld id="{1F060423-F4F6-4672-8CD3-D4373F2D1E8C}" type="slidenum">
              <a:rPr lang="en-US" smtClean="0"/>
              <a:t>21</a:t>
            </a:fld>
            <a:endParaRPr lang="en-US"/>
          </a:p>
        </p:txBody>
      </p:sp>
    </p:spTree>
    <p:extLst>
      <p:ext uri="{BB962C8B-B14F-4D97-AF65-F5344CB8AC3E}">
        <p14:creationId xmlns:p14="http://schemas.microsoft.com/office/powerpoint/2010/main" val="2112009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Explore/Explain:  Click on hyperlink: </a:t>
            </a:r>
            <a:r>
              <a:rPr lang="en-US" sz="1200" dirty="0">
                <a:latin typeface="Arial Rounded MT Bold" pitchFamily="34" charset="0"/>
                <a:hlinkClick r:id="rId3" action="ppaction://hlinkfile"/>
              </a:rPr>
              <a:t>solutions</a:t>
            </a:r>
            <a:r>
              <a:rPr lang="en-US" sz="1200" dirty="0">
                <a:latin typeface="Arial Rounded MT Bold" pitchFamily="34" charset="0"/>
              </a:rPr>
              <a:t> to </a:t>
            </a:r>
            <a:r>
              <a:rPr lang="en-US" sz="1200" baseline="0" dirty="0">
                <a:latin typeface="Arial Rounded MT Bold" pitchFamily="34" charset="0"/>
              </a:rPr>
              <a:t> watch a video.</a:t>
            </a:r>
            <a:endParaRPr lang="en-US" dirty="0"/>
          </a:p>
        </p:txBody>
      </p:sp>
      <p:sp>
        <p:nvSpPr>
          <p:cNvPr id="4" name="Slide Number Placeholder 3"/>
          <p:cNvSpPr>
            <a:spLocks noGrp="1"/>
          </p:cNvSpPr>
          <p:nvPr>
            <p:ph type="sldNum" sz="quarter" idx="10"/>
          </p:nvPr>
        </p:nvSpPr>
        <p:spPr/>
        <p:txBody>
          <a:bodyPr/>
          <a:lstStyle/>
          <a:p>
            <a:fld id="{1F060423-F4F6-4672-8CD3-D4373F2D1E8C}" type="slidenum">
              <a:rPr lang="en-US" smtClean="0"/>
              <a:t>22</a:t>
            </a:fld>
            <a:endParaRPr lang="en-US"/>
          </a:p>
        </p:txBody>
      </p:sp>
    </p:spTree>
    <p:extLst>
      <p:ext uri="{BB962C8B-B14F-4D97-AF65-F5344CB8AC3E}">
        <p14:creationId xmlns:p14="http://schemas.microsoft.com/office/powerpoint/2010/main" val="4283089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Explore:  A head of time fill a plastic lunch baggy with one level spoonful of salt, sand and </a:t>
            </a:r>
          </a:p>
          <a:p>
            <a:r>
              <a:rPr lang="en-US" dirty="0"/>
              <a:t>gravel for each of class groups.  Shake up the bags.  Give each group a bag and tell them not to open it.  Ask them to observe the mixture  and make a hypothesis about what three substances could be in the mixture.  Then ask to work with their group to brainstorm ideas and materials that could be used to separate the mixture.  Their hypothesis and ideas for separating should be written in their notebook.  </a:t>
            </a:r>
          </a:p>
          <a:p>
            <a:endParaRPr lang="en-US"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A3697D5-E09D-43B9-9667-C98782E4E8AE}" type="slidenum">
              <a:rPr lang="en-US" sz="1200" smtClean="0"/>
              <a:pPr eaLnBrk="1" hangingPunct="1"/>
              <a:t>23</a:t>
            </a:fld>
            <a:endParaRPr 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p>
        </p:txBody>
      </p:sp>
      <p:sp>
        <p:nvSpPr>
          <p:cNvPr id="4" name="Slide Number Placeholder 3"/>
          <p:cNvSpPr>
            <a:spLocks noGrp="1"/>
          </p:cNvSpPr>
          <p:nvPr>
            <p:ph type="sldNum" sz="quarter" idx="10"/>
          </p:nvPr>
        </p:nvSpPr>
        <p:spPr/>
        <p:txBody>
          <a:bodyPr/>
          <a:lstStyle/>
          <a:p>
            <a:fld id="{1F060423-F4F6-4672-8CD3-D4373F2D1E8C}" type="slidenum">
              <a:rPr lang="en-US" smtClean="0"/>
              <a:t>24</a:t>
            </a:fld>
            <a:endParaRPr lang="en-US"/>
          </a:p>
        </p:txBody>
      </p:sp>
    </p:spTree>
    <p:extLst>
      <p:ext uri="{BB962C8B-B14F-4D97-AF65-F5344CB8AC3E}">
        <p14:creationId xmlns:p14="http://schemas.microsoft.com/office/powerpoint/2010/main" val="4218910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Explore</a:t>
            </a:r>
          </a:p>
        </p:txBody>
      </p:sp>
      <p:sp>
        <p:nvSpPr>
          <p:cNvPr id="4" name="Slide Number Placeholder 3"/>
          <p:cNvSpPr>
            <a:spLocks noGrp="1"/>
          </p:cNvSpPr>
          <p:nvPr>
            <p:ph type="sldNum" sz="quarter" idx="10"/>
          </p:nvPr>
        </p:nvSpPr>
        <p:spPr/>
        <p:txBody>
          <a:bodyPr/>
          <a:lstStyle/>
          <a:p>
            <a:fld id="{1F060423-F4F6-4672-8CD3-D4373F2D1E8C}" type="slidenum">
              <a:rPr lang="en-US" smtClean="0"/>
              <a:t>25</a:t>
            </a:fld>
            <a:endParaRPr lang="en-US"/>
          </a:p>
        </p:txBody>
      </p:sp>
    </p:spTree>
    <p:extLst>
      <p:ext uri="{BB962C8B-B14F-4D97-AF65-F5344CB8AC3E}">
        <p14:creationId xmlns:p14="http://schemas.microsoft.com/office/powerpoint/2010/main" val="347362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Explain/evaluate</a:t>
            </a:r>
          </a:p>
        </p:txBody>
      </p:sp>
      <p:sp>
        <p:nvSpPr>
          <p:cNvPr id="4" name="Slide Number Placeholder 3"/>
          <p:cNvSpPr>
            <a:spLocks noGrp="1"/>
          </p:cNvSpPr>
          <p:nvPr>
            <p:ph type="sldNum" sz="quarter" idx="10"/>
          </p:nvPr>
        </p:nvSpPr>
        <p:spPr/>
        <p:txBody>
          <a:bodyPr/>
          <a:lstStyle/>
          <a:p>
            <a:fld id="{1F060423-F4F6-4672-8CD3-D4373F2D1E8C}" type="slidenum">
              <a:rPr lang="en-US" smtClean="0"/>
              <a:t>26</a:t>
            </a:fld>
            <a:endParaRPr lang="en-US"/>
          </a:p>
        </p:txBody>
      </p:sp>
    </p:spTree>
    <p:extLst>
      <p:ext uri="{BB962C8B-B14F-4D97-AF65-F5344CB8AC3E}">
        <p14:creationId xmlns:p14="http://schemas.microsoft.com/office/powerpoint/2010/main" val="1910397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t>Click on the hyperlink: http://science.dadeschools.net/elem/instructionalResources.html.  Open up Grade 5 Essential Lab Quarter 1 and scroll down to </a:t>
            </a:r>
            <a:r>
              <a:rPr lang="en-US" sz="1400" dirty="0">
                <a:effectLst>
                  <a:outerShdw blurRad="38100" dist="38100" dir="2700000" algn="tl">
                    <a:srgbClr val="000000">
                      <a:alpha val="43137"/>
                    </a:srgbClr>
                  </a:outerShdw>
                </a:effectLst>
              </a:rPr>
              <a:t>Essential Lab # 1: </a:t>
            </a:r>
            <a:r>
              <a:rPr lang="en-US" cap="all" dirty="0" err="1">
                <a:effectLst>
                  <a:outerShdw blurRad="38100" dist="38100" dir="2700000" algn="tl">
                    <a:srgbClr val="000000">
                      <a:alpha val="43137"/>
                    </a:srgbClr>
                  </a:outerShdw>
                </a:effectLst>
              </a:rPr>
              <a:t>sEPARATING</a:t>
            </a:r>
            <a:r>
              <a:rPr lang="en-US" cap="all" dirty="0">
                <a:effectLst>
                  <a:outerShdw blurRad="38100" dist="38100" dir="2700000" algn="tl">
                    <a:srgbClr val="000000">
                      <a:alpha val="43137"/>
                    </a:srgbClr>
                  </a:outerShdw>
                </a:effectLst>
              </a:rPr>
              <a:t> sALT, sAND and Iron Filings.</a:t>
            </a:r>
            <a:endParaRPr lang="en-US" dirty="0">
              <a:effectLst>
                <a:outerShdw blurRad="38100" dist="38100" dir="2700000" algn="tl">
                  <a:srgbClr val="000000">
                    <a:alpha val="43137"/>
                  </a:srgbClr>
                </a:outerShdw>
              </a:effectLst>
            </a:endParaRPr>
          </a:p>
          <a:p>
            <a:pPr>
              <a:defRPr/>
            </a:pPr>
            <a:endParaRPr lang="en-US" dirty="0"/>
          </a:p>
          <a:p>
            <a:pPr>
              <a:defRPr/>
            </a:pPr>
            <a:endParaRPr lang="en-US" dirty="0"/>
          </a:p>
          <a:p>
            <a:pPr>
              <a:defRPr/>
            </a:pPr>
            <a:endParaRPr lang="en-US" dirty="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6701C0B-9E7D-4597-97F9-751424710727}" type="slidenum">
              <a:rPr lang="en-US" sz="1200" smtClean="0"/>
              <a:pPr eaLnBrk="1" hangingPunct="1"/>
              <a:t>27</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Evaluate</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47EE8F5-E1EA-4336-BAC5-7F54558EE98C}" type="slidenum">
              <a:rPr lang="en-US" sz="1200" smtClean="0"/>
              <a:pPr eaLnBrk="1" hangingPunct="1"/>
              <a:t>28</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Evaluation continued</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83FA4DF-0311-427E-AD84-A46BFC7BB3F9}" type="slidenum">
              <a:rPr lang="en-US" sz="1200" smtClean="0"/>
              <a:pPr eaLnBrk="1" hangingPunct="1"/>
              <a:t>29</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cap="all" dirty="0"/>
              <a:t>Engage:  1</a:t>
            </a:r>
            <a:r>
              <a:rPr lang="en-US" dirty="0"/>
              <a:t>.  Ask students what they know about mixtures.</a:t>
            </a:r>
          </a:p>
          <a:p>
            <a:pPr>
              <a:defRPr/>
            </a:pPr>
            <a:r>
              <a:rPr lang="en-US" dirty="0"/>
              <a:t>2.  Pass out a small sample (tablespoon full) of trail mix or </a:t>
            </a:r>
            <a:r>
              <a:rPr lang="en-US" dirty="0" err="1"/>
              <a:t>Chex</a:t>
            </a:r>
            <a:r>
              <a:rPr lang="en-US" dirty="0"/>
              <a:t> Mix to each student to </a:t>
            </a:r>
          </a:p>
          <a:p>
            <a:pPr>
              <a:defRPr/>
            </a:pPr>
            <a:r>
              <a:rPr lang="en-US" dirty="0"/>
              <a:t>     observe.  Ask the following:  Is this is a mixture?  Why or why not?  What are some </a:t>
            </a:r>
          </a:p>
          <a:p>
            <a:pPr>
              <a:defRPr/>
            </a:pPr>
            <a:r>
              <a:rPr lang="en-US" dirty="0"/>
              <a:t>     ways this mixture could be separated?  Tell students to separate their mixture.  Then </a:t>
            </a:r>
          </a:p>
          <a:p>
            <a:pPr>
              <a:defRPr/>
            </a:pPr>
            <a:r>
              <a:rPr lang="en-US" dirty="0"/>
              <a:t>     discuss how the mixtures were separated. (Using color, shape, and type of food, etc. </a:t>
            </a:r>
          </a:p>
          <a:p>
            <a:pPr>
              <a:defRPr/>
            </a:pPr>
            <a:r>
              <a:rPr lang="en-US" dirty="0"/>
              <a:t>     properties.)</a:t>
            </a:r>
          </a:p>
          <a:p>
            <a:pPr>
              <a:defRPr/>
            </a:pPr>
            <a:r>
              <a:rPr lang="en-US" dirty="0"/>
              <a:t>Explain: Click on hyperlink </a:t>
            </a:r>
            <a:r>
              <a:rPr lang="en-US" sz="1200" b="1" dirty="0">
                <a:latin typeface="Arial Rounded MT Bold" pitchFamily="34" charset="0"/>
                <a:hlinkClick r:id="rId3" action="ppaction://hlinkfile"/>
              </a:rPr>
              <a:t>mixtures</a:t>
            </a:r>
            <a:r>
              <a:rPr lang="en-US" sz="1200" b="1" dirty="0">
                <a:latin typeface="Arial Rounded MT Bold" pitchFamily="34" charset="0"/>
              </a:rPr>
              <a:t> for a video on mixtures.</a:t>
            </a:r>
            <a:endParaRPr lang="en-US" dirty="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50DE74B-E699-4154-B86C-CAE0034DE295}" type="slidenum">
              <a:rPr lang="en-US" sz="1200" smtClean="0"/>
              <a:pPr eaLnBrk="1" hangingPunct="1"/>
              <a:t>3</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a:t>
            </a:r>
          </a:p>
        </p:txBody>
      </p:sp>
      <p:sp>
        <p:nvSpPr>
          <p:cNvPr id="4" name="Slide Number Placeholder 3"/>
          <p:cNvSpPr>
            <a:spLocks noGrp="1"/>
          </p:cNvSpPr>
          <p:nvPr>
            <p:ph type="sldNum" sz="quarter" idx="10"/>
          </p:nvPr>
        </p:nvSpPr>
        <p:spPr/>
        <p:txBody>
          <a:bodyPr/>
          <a:lstStyle/>
          <a:p>
            <a:fld id="{1F060423-F4F6-4672-8CD3-D4373F2D1E8C}" type="slidenum">
              <a:rPr lang="en-US" smtClean="0"/>
              <a:t>31</a:t>
            </a:fld>
            <a:endParaRPr lang="en-US"/>
          </a:p>
        </p:txBody>
      </p:sp>
    </p:spTree>
    <p:extLst>
      <p:ext uri="{BB962C8B-B14F-4D97-AF65-F5344CB8AC3E}">
        <p14:creationId xmlns:p14="http://schemas.microsoft.com/office/powerpoint/2010/main" val="3260832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p>
        </p:txBody>
      </p:sp>
      <p:sp>
        <p:nvSpPr>
          <p:cNvPr id="4" name="Slide Number Placeholder 3"/>
          <p:cNvSpPr>
            <a:spLocks noGrp="1"/>
          </p:cNvSpPr>
          <p:nvPr>
            <p:ph type="sldNum" sz="quarter" idx="10"/>
          </p:nvPr>
        </p:nvSpPr>
        <p:spPr/>
        <p:txBody>
          <a:bodyPr/>
          <a:lstStyle/>
          <a:p>
            <a:fld id="{1F060423-F4F6-4672-8CD3-D4373F2D1E8C}" type="slidenum">
              <a:rPr lang="en-US" smtClean="0"/>
              <a:t>4</a:t>
            </a:fld>
            <a:endParaRPr lang="en-US"/>
          </a:p>
        </p:txBody>
      </p:sp>
    </p:spTree>
    <p:extLst>
      <p:ext uri="{BB962C8B-B14F-4D97-AF65-F5344CB8AC3E}">
        <p14:creationId xmlns:p14="http://schemas.microsoft.com/office/powerpoint/2010/main" val="2485272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Explain:  Show a picture of a salad.  Ask is a salad a mixture.  (Yes, the lettuce and </a:t>
            </a:r>
          </a:p>
          <a:p>
            <a:r>
              <a:rPr lang="en-US" dirty="0"/>
              <a:t>     vegetables do not change when mixed.)</a:t>
            </a:r>
          </a:p>
          <a:p>
            <a:endParaRPr lang="en-US" dirty="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A37FCDB-4418-4C6B-A2CD-9D1A453ADA98}" type="slidenum">
              <a:rPr lang="en-US" sz="1200" smtClean="0"/>
              <a:pPr eaLnBrk="1" hangingPunct="1"/>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Explain:  Show a picture of a bowl of cereal or a real bowl of cereal in milk.  Ask is cereal a </a:t>
            </a:r>
          </a:p>
          <a:p>
            <a:r>
              <a:rPr lang="en-US" dirty="0"/>
              <a:t>     mixture. (Yes, the properties of the substances do not change. You can still see the </a:t>
            </a:r>
          </a:p>
          <a:p>
            <a:r>
              <a:rPr lang="en-US" dirty="0"/>
              <a:t>     cereal and milk.) Say substances in a mixture can be separated by their </a:t>
            </a:r>
          </a:p>
          <a:p>
            <a:r>
              <a:rPr lang="en-US" dirty="0"/>
              <a:t>     physical properties.  So how can we separate this mixture? (Milk and cereal can be </a:t>
            </a:r>
          </a:p>
          <a:p>
            <a:r>
              <a:rPr lang="en-US" dirty="0"/>
              <a:t>     separated by pouring the mixture through a strainer. The cereal would be trapped in </a:t>
            </a:r>
          </a:p>
          <a:p>
            <a:r>
              <a:rPr lang="en-US" dirty="0"/>
              <a:t>     the strainer and the milk would pass through.)</a:t>
            </a:r>
          </a:p>
          <a:p>
            <a:endParaRPr lang="en-US"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61F32E7-B8A4-478A-A106-D2B94CAD30DA}" type="slidenum">
              <a:rPr lang="en-US" sz="1200" smtClean="0"/>
              <a:pPr eaLnBrk="1" hangingPunct="1"/>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Explore:  So how can we separate this mixture? (Milk and cereal can be </a:t>
            </a:r>
          </a:p>
          <a:p>
            <a:r>
              <a:rPr lang="en-US" dirty="0"/>
              <a:t>     separated by pouring the mixture through a strainer.   What would happen?</a:t>
            </a:r>
          </a:p>
          <a:p>
            <a:endParaRPr 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663156C-BD1B-4E2C-9006-C7D903BE0D30}" type="slidenum">
              <a:rPr lang="en-US" sz="1200" smtClean="0"/>
              <a:pPr eaLnBrk="1" hangingPunct="1"/>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p>
        </p:txBody>
      </p:sp>
      <p:sp>
        <p:nvSpPr>
          <p:cNvPr id="4" name="Slide Number Placeholder 3"/>
          <p:cNvSpPr>
            <a:spLocks noGrp="1"/>
          </p:cNvSpPr>
          <p:nvPr>
            <p:ph type="sldNum" sz="quarter" idx="10"/>
          </p:nvPr>
        </p:nvSpPr>
        <p:spPr/>
        <p:txBody>
          <a:bodyPr/>
          <a:lstStyle/>
          <a:p>
            <a:fld id="{1F060423-F4F6-4672-8CD3-D4373F2D1E8C}" type="slidenum">
              <a:rPr lang="en-US" smtClean="0"/>
              <a:t>8</a:t>
            </a:fld>
            <a:endParaRPr lang="en-US"/>
          </a:p>
        </p:txBody>
      </p:sp>
    </p:spTree>
    <p:extLst>
      <p:ext uri="{BB962C8B-B14F-4D97-AF65-F5344CB8AC3E}">
        <p14:creationId xmlns:p14="http://schemas.microsoft.com/office/powerpoint/2010/main" val="3085282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Explain:  Show a picture of a cake and ask is a cake a mixture.  (No, the properties of the </a:t>
            </a:r>
          </a:p>
          <a:p>
            <a:r>
              <a:rPr lang="en-US" dirty="0"/>
              <a:t>     substances change.  The eggs, flour, and sugar change when the cake is mixed and </a:t>
            </a:r>
          </a:p>
          <a:p>
            <a:r>
              <a:rPr lang="en-US" dirty="0"/>
              <a:t>     baked.) What kind of change took place?  (Yes, it’s a chemical change.)</a:t>
            </a:r>
          </a:p>
          <a:p>
            <a:endParaRPr lang="en-US" dirty="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BCDBCEF-A4B2-422A-9DD4-10F9A3CF339A}" type="slidenum">
              <a:rPr lang="en-US" sz="1200" smtClean="0"/>
              <a:pPr eaLnBrk="1" hangingPunct="1"/>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97C9D6-8FA2-4D6B-84FA-10115CE7BEC3}" type="datetimeFigureOut">
              <a:rPr lang="en-US" smtClean="0"/>
              <a:t>5/14/2020</a:t>
            </a:fld>
            <a:endParaRPr lang="en-US"/>
          </a:p>
        </p:txBody>
      </p:sp>
      <p:sp>
        <p:nvSpPr>
          <p:cNvPr id="6" name="Slide Number Placeholder 5"/>
          <p:cNvSpPr>
            <a:spLocks noGrp="1"/>
          </p:cNvSpPr>
          <p:nvPr>
            <p:ph type="sldNum" sz="quarter" idx="12"/>
          </p:nvPr>
        </p:nvSpPr>
        <p:spPr/>
        <p:txBody>
          <a:bodyPr/>
          <a:lstStyle/>
          <a:p>
            <a:fld id="{F7023B04-FC69-4F1A-893A-944DF2E43E81}" type="slidenum">
              <a:rPr lang="en-US" smtClean="0"/>
              <a:t>‹#›</a:t>
            </a:fld>
            <a:endParaRPr lang="en-US"/>
          </a:p>
        </p:txBody>
      </p:sp>
      <p:sp>
        <p:nvSpPr>
          <p:cNvPr id="7" name="Text Placeholder 8"/>
          <p:cNvSpPr>
            <a:spLocks noGrp="1"/>
          </p:cNvSpPr>
          <p:nvPr>
            <p:ph type="body" sz="quarter" idx="13" hasCustomPrompt="1"/>
          </p:nvPr>
        </p:nvSpPr>
        <p:spPr>
          <a:xfrm>
            <a:off x="4191000" y="6400800"/>
            <a:ext cx="3657600" cy="274320"/>
          </a:xfrm>
        </p:spPr>
        <p:txBody>
          <a:bodyPr/>
          <a:lstStyle>
            <a:lvl1pPr marL="0" indent="0">
              <a:buNone/>
              <a:defRPr sz="1200" baseline="0">
                <a:latin typeface="Arial" pitchFamily="34" charset="0"/>
                <a:cs typeface="Arial" pitchFamily="34" charset="0"/>
              </a:defRPr>
            </a:lvl1pPr>
          </a:lstStyle>
          <a:p>
            <a:pPr lvl="0"/>
            <a:r>
              <a:rPr lang="en-US" dirty="0"/>
              <a:t>Department of Mathematics and Science</a:t>
            </a:r>
          </a:p>
        </p:txBody>
      </p:sp>
    </p:spTree>
    <p:extLst>
      <p:ext uri="{BB962C8B-B14F-4D97-AF65-F5344CB8AC3E}">
        <p14:creationId xmlns:p14="http://schemas.microsoft.com/office/powerpoint/2010/main" val="2354476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fld id="{6797C9D6-8FA2-4D6B-84FA-10115CE7BEC3}" type="datetimeFigureOut">
              <a:rPr lang="en-US" smtClean="0"/>
              <a:t>5/14/2020</a:t>
            </a:fld>
            <a:endParaRPr lang="en-US"/>
          </a:p>
        </p:txBody>
      </p:sp>
      <p:sp>
        <p:nvSpPr>
          <p:cNvPr id="5" name="Rectangle 3"/>
          <p:cNvSpPr>
            <a:spLocks noGrp="1" noChangeArrowheads="1"/>
          </p:cNvSpPr>
          <p:nvPr>
            <p:ph type="sldNum" sz="quarter" idx="11"/>
          </p:nvPr>
        </p:nvSpPr>
        <p:spPr>
          <a:ln/>
        </p:spPr>
        <p:txBody>
          <a:bodyPr/>
          <a:lstStyle>
            <a:lvl1pPr>
              <a:defRPr/>
            </a:lvl1pPr>
          </a:lstStyle>
          <a:p>
            <a:fld id="{F7023B04-FC69-4F1A-893A-944DF2E43E81}" type="slidenum">
              <a:rPr lang="en-US" smtClean="0"/>
              <a:t>‹#›</a:t>
            </a:fld>
            <a:endParaRPr lang="en-US"/>
          </a:p>
        </p:txBody>
      </p:sp>
      <p:sp>
        <p:nvSpPr>
          <p:cNvPr id="6" name="Rectangle 14"/>
          <p:cNvSpPr>
            <a:spLocks noGrp="1" noChangeArrowheads="1"/>
          </p:cNvSpPr>
          <p:nvPr>
            <p:ph type="ftr" sz="quarter" idx="12"/>
          </p:nvPr>
        </p:nvSpPr>
        <p:spPr>
          <a:ln/>
        </p:spPr>
        <p:txBody>
          <a:bodyPr/>
          <a:lstStyle>
            <a:lvl1pPr>
              <a:defRPr/>
            </a:lvl1pPr>
          </a:lstStyle>
          <a:p>
            <a:endParaRPr lang="en-US"/>
          </a:p>
        </p:txBody>
      </p:sp>
      <p:sp>
        <p:nvSpPr>
          <p:cNvPr id="7" name="Footer Placeholder 4"/>
          <p:cNvSpPr txBox="1">
            <a:spLocks/>
          </p:cNvSpPr>
          <p:nvPr userDrawn="1"/>
        </p:nvSpPr>
        <p:spPr>
          <a:xfrm>
            <a:off x="4584700" y="6477000"/>
            <a:ext cx="289560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Department of Mathematics and Science</a:t>
            </a:r>
            <a:endParaRPr lang="en-US" dirty="0"/>
          </a:p>
        </p:txBody>
      </p:sp>
    </p:spTree>
    <p:extLst>
      <p:ext uri="{BB962C8B-B14F-4D97-AF65-F5344CB8AC3E}">
        <p14:creationId xmlns:p14="http://schemas.microsoft.com/office/powerpoint/2010/main" val="1935209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4287"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7" name="Freeform 10"/>
            <p:cNvSpPr>
              <a:spLocks/>
            </p:cNvSpPr>
            <p:nvPr/>
          </p:nvSpPr>
          <p:spPr bwMode="hidden">
            <a:xfrm>
              <a:off x="0" y="0"/>
              <a:ext cx="5758" cy="1776"/>
            </a:xfrm>
            <a:custGeom>
              <a:avLst/>
              <a:gdLst>
                <a:gd name="T0" fmla="*/ 0 w 5740"/>
                <a:gd name="T1" fmla="*/ 0 h 1906"/>
                <a:gd name="T2" fmla="*/ 0 w 5740"/>
                <a:gd name="T3" fmla="*/ 1084 h 1906"/>
                <a:gd name="T4" fmla="*/ 5884 w 5740"/>
                <a:gd name="T5" fmla="*/ 1084 h 1906"/>
                <a:gd name="T6" fmla="*/ 588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27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endParaRPr lang="en-US" dirty="0"/>
          </a:p>
        </p:txBody>
      </p:sp>
      <p:sp>
        <p:nvSpPr>
          <p:cNvPr id="1127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fld id="{6797C9D6-8FA2-4D6B-84FA-10115CE7BEC3}" type="datetimeFigureOut">
              <a:rPr lang="en-US" smtClean="0"/>
              <a:t>5/14/2020</a:t>
            </a:fld>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F7023B04-FC69-4F1A-893A-944DF2E43E81}" type="slidenum">
              <a:rPr lang="en-US" smtClean="0"/>
              <a:t>‹#›</a:t>
            </a:fld>
            <a:endParaRPr lang="en-US"/>
          </a:p>
        </p:txBody>
      </p:sp>
      <p:pic>
        <p:nvPicPr>
          <p:cNvPr id="16" name="Picture 5" descr="Seal-NEW COLO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 name="Footer Placeholder 4"/>
          <p:cNvSpPr txBox="1">
            <a:spLocks/>
          </p:cNvSpPr>
          <p:nvPr/>
        </p:nvSpPr>
        <p:spPr>
          <a:xfrm>
            <a:off x="4432300" y="6324600"/>
            <a:ext cx="289560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p>
        </p:txBody>
      </p:sp>
      <p:pic>
        <p:nvPicPr>
          <p:cNvPr id="1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4864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ooter Placeholder 4"/>
          <p:cNvSpPr txBox="1">
            <a:spLocks/>
          </p:cNvSpPr>
          <p:nvPr userDrawn="1"/>
        </p:nvSpPr>
        <p:spPr>
          <a:xfrm>
            <a:off x="4584700" y="6477000"/>
            <a:ext cx="289560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Department of Mathematics and Science</a:t>
            </a:r>
            <a:endParaRPr lang="en-US" dirty="0"/>
          </a:p>
        </p:txBody>
      </p:sp>
    </p:spTree>
    <p:extLst>
      <p:ext uri="{BB962C8B-B14F-4D97-AF65-F5344CB8AC3E}">
        <p14:creationId xmlns:p14="http://schemas.microsoft.com/office/powerpoint/2010/main" val="1985837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fld id="{6797C9D6-8FA2-4D6B-84FA-10115CE7BEC3}" type="datetimeFigureOut">
              <a:rPr lang="en-US" smtClean="0"/>
              <a:t>5/14/2020</a:t>
            </a:fld>
            <a:endParaRPr lang="en-US"/>
          </a:p>
        </p:txBody>
      </p:sp>
      <p:sp>
        <p:nvSpPr>
          <p:cNvPr id="3" name="Rectangle 3"/>
          <p:cNvSpPr>
            <a:spLocks noGrp="1" noChangeArrowheads="1"/>
          </p:cNvSpPr>
          <p:nvPr>
            <p:ph type="sldNum" sz="quarter" idx="11"/>
          </p:nvPr>
        </p:nvSpPr>
        <p:spPr>
          <a:ln/>
        </p:spPr>
        <p:txBody>
          <a:bodyPr/>
          <a:lstStyle>
            <a:lvl1pPr>
              <a:defRPr/>
            </a:lvl1pPr>
          </a:lstStyle>
          <a:p>
            <a:fld id="{F7023B04-FC69-4F1A-893A-944DF2E43E81}" type="slidenum">
              <a:rPr lang="en-US" smtClean="0"/>
              <a:t>‹#›</a:t>
            </a:fld>
            <a:endParaRPr lang="en-US"/>
          </a:p>
        </p:txBody>
      </p:sp>
      <p:sp>
        <p:nvSpPr>
          <p:cNvPr id="4" name="Rectangle 14"/>
          <p:cNvSpPr>
            <a:spLocks noGrp="1" noChangeArrowheads="1"/>
          </p:cNvSpPr>
          <p:nvPr>
            <p:ph type="ftr" sz="quarter" idx="12"/>
          </p:nvPr>
        </p:nvSpPr>
        <p:spPr>
          <a:ln/>
        </p:spPr>
        <p:txBody>
          <a:bodyPr/>
          <a:lstStyle>
            <a:lvl1pPr>
              <a:defRPr/>
            </a:lvl1pPr>
          </a:lstStyle>
          <a:p>
            <a:endParaRPr lang="en-US"/>
          </a:p>
        </p:txBody>
      </p:sp>
      <p:sp>
        <p:nvSpPr>
          <p:cNvPr id="6" name="Footer Placeholder 4"/>
          <p:cNvSpPr txBox="1">
            <a:spLocks/>
          </p:cNvSpPr>
          <p:nvPr userDrawn="1"/>
        </p:nvSpPr>
        <p:spPr>
          <a:xfrm>
            <a:off x="4584700" y="6477000"/>
            <a:ext cx="289560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Department of Mathematics and Science</a:t>
            </a:r>
            <a:endParaRPr lang="en-US" dirty="0"/>
          </a:p>
        </p:txBody>
      </p:sp>
    </p:spTree>
    <p:extLst>
      <p:ext uri="{BB962C8B-B14F-4D97-AF65-F5344CB8AC3E}">
        <p14:creationId xmlns:p14="http://schemas.microsoft.com/office/powerpoint/2010/main" val="3741575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r>
              <a:rPr lang="en-US" noProof="0"/>
              <a:t>Click icon to add clip art</a:t>
            </a:r>
          </a:p>
        </p:txBody>
      </p:sp>
      <p:sp>
        <p:nvSpPr>
          <p:cNvPr id="5" name="Rectangle 2"/>
          <p:cNvSpPr>
            <a:spLocks noGrp="1" noChangeArrowheads="1"/>
          </p:cNvSpPr>
          <p:nvPr>
            <p:ph type="dt" sz="half" idx="10"/>
          </p:nvPr>
        </p:nvSpPr>
        <p:spPr>
          <a:ln/>
        </p:spPr>
        <p:txBody>
          <a:bodyPr/>
          <a:lstStyle>
            <a:lvl1pPr>
              <a:defRPr/>
            </a:lvl1pPr>
          </a:lstStyle>
          <a:p>
            <a:fld id="{6797C9D6-8FA2-4D6B-84FA-10115CE7BEC3}" type="datetimeFigureOut">
              <a:rPr lang="en-US" smtClean="0"/>
              <a:t>5/14/2020</a:t>
            </a:fld>
            <a:endParaRPr lang="en-US"/>
          </a:p>
        </p:txBody>
      </p:sp>
      <p:sp>
        <p:nvSpPr>
          <p:cNvPr id="6" name="Rectangle 3"/>
          <p:cNvSpPr>
            <a:spLocks noGrp="1" noChangeArrowheads="1"/>
          </p:cNvSpPr>
          <p:nvPr>
            <p:ph type="sldNum" sz="quarter" idx="11"/>
          </p:nvPr>
        </p:nvSpPr>
        <p:spPr>
          <a:ln/>
        </p:spPr>
        <p:txBody>
          <a:bodyPr/>
          <a:lstStyle>
            <a:lvl1pPr>
              <a:defRPr/>
            </a:lvl1pPr>
          </a:lstStyle>
          <a:p>
            <a:fld id="{F7023B04-FC69-4F1A-893A-944DF2E43E81}" type="slidenum">
              <a:rPr lang="en-US" smtClean="0"/>
              <a:t>‹#›</a:t>
            </a:fld>
            <a:endParaRPr lang="en-US"/>
          </a:p>
        </p:txBody>
      </p:sp>
      <p:sp>
        <p:nvSpPr>
          <p:cNvPr id="7" name="Rectangle 14"/>
          <p:cNvSpPr>
            <a:spLocks noGrp="1" noChangeArrowheads="1"/>
          </p:cNvSpPr>
          <p:nvPr>
            <p:ph type="ftr" sz="quarter" idx="12"/>
          </p:nvPr>
        </p:nvSpPr>
        <p:spPr>
          <a:ln/>
        </p:spPr>
        <p:txBody>
          <a:bodyPr/>
          <a:lstStyle>
            <a:lvl1pPr>
              <a:defRPr/>
            </a:lvl1pPr>
          </a:lstStyle>
          <a:p>
            <a:endParaRPr lang="en-US"/>
          </a:p>
        </p:txBody>
      </p:sp>
      <p:sp>
        <p:nvSpPr>
          <p:cNvPr id="8" name="Footer Placeholder 4"/>
          <p:cNvSpPr txBox="1">
            <a:spLocks/>
          </p:cNvSpPr>
          <p:nvPr userDrawn="1"/>
        </p:nvSpPr>
        <p:spPr>
          <a:xfrm>
            <a:off x="4584700" y="6477000"/>
            <a:ext cx="289560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Department of Mathematics and Science</a:t>
            </a:r>
            <a:endParaRPr lang="en-US" dirty="0"/>
          </a:p>
        </p:txBody>
      </p:sp>
    </p:spTree>
    <p:extLst>
      <p:ext uri="{BB962C8B-B14F-4D97-AF65-F5344CB8AC3E}">
        <p14:creationId xmlns:p14="http://schemas.microsoft.com/office/powerpoint/2010/main" val="399327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533400"/>
            <a:ext cx="8162925" cy="1090613"/>
          </a:xfrm>
        </p:spPr>
        <p:txBody>
          <a:bodyPr/>
          <a:lstStyle/>
          <a:p>
            <a:r>
              <a:rPr lang="en-US"/>
              <a:t>Click to edit Master title style</a:t>
            </a:r>
          </a:p>
        </p:txBody>
      </p:sp>
      <p:sp>
        <p:nvSpPr>
          <p:cNvPr id="3" name="ClipArt Placeholder 2"/>
          <p:cNvSpPr>
            <a:spLocks noGrp="1"/>
          </p:cNvSpPr>
          <p:nvPr>
            <p:ph type="clipArt" sz="half" idx="1"/>
          </p:nvPr>
        </p:nvSpPr>
        <p:spPr>
          <a:xfrm>
            <a:off x="912813" y="1905000"/>
            <a:ext cx="3978275" cy="4191000"/>
          </a:xfrm>
        </p:spPr>
        <p:txBody>
          <a:bodyPr/>
          <a:lstStyle/>
          <a:p>
            <a:pPr lvl="0"/>
            <a:r>
              <a:rPr lang="en-US" noProof="0"/>
              <a:t>Click icon to add clip art</a:t>
            </a:r>
            <a:endParaRPr lang="en-US" noProof="0" dirty="0"/>
          </a:p>
        </p:txBody>
      </p:sp>
      <p:sp>
        <p:nvSpPr>
          <p:cNvPr id="4" name="Text Placeholder 3"/>
          <p:cNvSpPr>
            <a:spLocks noGrp="1"/>
          </p:cNvSpPr>
          <p:nvPr>
            <p:ph type="body" sz="half" idx="2"/>
          </p:nvPr>
        </p:nvSpPr>
        <p:spPr>
          <a:xfrm>
            <a:off x="5043488" y="1905000"/>
            <a:ext cx="3979862"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p:txBody>
          <a:bodyPr/>
          <a:lstStyle>
            <a:lvl1pPr>
              <a:defRPr/>
            </a:lvl1pPr>
          </a:lstStyle>
          <a:p>
            <a:fld id="{6797C9D6-8FA2-4D6B-84FA-10115CE7BEC3}" type="datetimeFigureOut">
              <a:rPr lang="en-US" smtClean="0"/>
              <a:t>5/14/2020</a:t>
            </a:fld>
            <a:endParaRPr lang="en-US"/>
          </a:p>
        </p:txBody>
      </p:sp>
      <p:sp>
        <p:nvSpPr>
          <p:cNvPr id="6" name="Rectangle 68"/>
          <p:cNvSpPr>
            <a:spLocks noGrp="1" noChangeArrowheads="1"/>
          </p:cNvSpPr>
          <p:nvPr>
            <p:ph type="ftr" sz="quarter" idx="11"/>
          </p:nvPr>
        </p:nvSpPr>
        <p:spPr/>
        <p:txBody>
          <a:bodyPr/>
          <a:lstStyle>
            <a:lvl1pPr>
              <a:defRPr/>
            </a:lvl1pPr>
          </a:lstStyle>
          <a:p>
            <a:endParaRPr lang="en-US"/>
          </a:p>
        </p:txBody>
      </p:sp>
      <p:sp>
        <p:nvSpPr>
          <p:cNvPr id="7" name="Rectangle 69"/>
          <p:cNvSpPr>
            <a:spLocks noGrp="1" noChangeArrowheads="1"/>
          </p:cNvSpPr>
          <p:nvPr>
            <p:ph type="sldNum" sz="quarter" idx="12"/>
          </p:nvPr>
        </p:nvSpPr>
        <p:spPr/>
        <p:txBody>
          <a:bodyPr/>
          <a:lstStyle>
            <a:lvl1pPr>
              <a:defRPr/>
            </a:lvl1pPr>
          </a:lstStyle>
          <a:p>
            <a:fld id="{F7023B04-FC69-4F1A-893A-944DF2E43E81}" type="slidenum">
              <a:rPr lang="en-US" smtClean="0"/>
              <a:t>‹#›</a:t>
            </a:fld>
            <a:endParaRPr lang="en-US"/>
          </a:p>
        </p:txBody>
      </p:sp>
      <p:sp>
        <p:nvSpPr>
          <p:cNvPr id="8" name="Footer Placeholder 4"/>
          <p:cNvSpPr txBox="1">
            <a:spLocks/>
          </p:cNvSpPr>
          <p:nvPr userDrawn="1"/>
        </p:nvSpPr>
        <p:spPr>
          <a:xfrm>
            <a:off x="4584700" y="6477000"/>
            <a:ext cx="289560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Department of Mathematics and Science</a:t>
            </a:r>
            <a:endParaRPr lang="en-US" dirty="0"/>
          </a:p>
        </p:txBody>
      </p:sp>
    </p:spTree>
    <p:extLst>
      <p:ext uri="{BB962C8B-B14F-4D97-AF65-F5344CB8AC3E}">
        <p14:creationId xmlns:p14="http://schemas.microsoft.com/office/powerpoint/2010/main" val="26729116"/>
      </p:ext>
    </p:extLst>
  </p:cSld>
  <p:clrMapOvr>
    <a:masterClrMapping/>
  </p:clrMapOvr>
  <p:transition spd="med">
    <p:blind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fld id="{6797C9D6-8FA2-4D6B-84FA-10115CE7BEC3}" type="datetimeFigureOut">
              <a:rPr lang="en-US" smtClean="0"/>
              <a:t>5/14/2020</a:t>
            </a:fld>
            <a:endParaRPr lang="en-US"/>
          </a:p>
        </p:txBody>
      </p:sp>
      <p:sp>
        <p:nvSpPr>
          <p:cNvPr id="6" name="Rectangle 3"/>
          <p:cNvSpPr>
            <a:spLocks noGrp="1" noChangeArrowheads="1"/>
          </p:cNvSpPr>
          <p:nvPr>
            <p:ph type="sldNum" sz="quarter" idx="11"/>
          </p:nvPr>
        </p:nvSpPr>
        <p:spPr>
          <a:ln/>
        </p:spPr>
        <p:txBody>
          <a:bodyPr/>
          <a:lstStyle>
            <a:lvl1pPr>
              <a:defRPr/>
            </a:lvl1pPr>
          </a:lstStyle>
          <a:p>
            <a:fld id="{F7023B04-FC69-4F1A-893A-944DF2E43E81}" type="slidenum">
              <a:rPr lang="en-US" smtClean="0"/>
              <a:t>‹#›</a:t>
            </a:fld>
            <a:endParaRPr lang="en-US"/>
          </a:p>
        </p:txBody>
      </p:sp>
      <p:sp>
        <p:nvSpPr>
          <p:cNvPr id="7" name="Rectangle 14"/>
          <p:cNvSpPr>
            <a:spLocks noGrp="1" noChangeArrowheads="1"/>
          </p:cNvSpPr>
          <p:nvPr>
            <p:ph type="ftr" sz="quarter" idx="12"/>
          </p:nvPr>
        </p:nvSpPr>
        <p:spPr>
          <a:ln/>
        </p:spPr>
        <p:txBody>
          <a:bodyPr/>
          <a:lstStyle>
            <a:lvl1pPr>
              <a:defRPr/>
            </a:lvl1pPr>
          </a:lstStyle>
          <a:p>
            <a:endParaRPr lang="en-US"/>
          </a:p>
        </p:txBody>
      </p:sp>
      <p:sp>
        <p:nvSpPr>
          <p:cNvPr id="8" name="Footer Placeholder 4"/>
          <p:cNvSpPr txBox="1">
            <a:spLocks/>
          </p:cNvSpPr>
          <p:nvPr userDrawn="1"/>
        </p:nvSpPr>
        <p:spPr>
          <a:xfrm>
            <a:off x="4584700" y="6477000"/>
            <a:ext cx="289560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Department of Mathematics and Science</a:t>
            </a:r>
            <a:endParaRPr lang="en-US" dirty="0"/>
          </a:p>
        </p:txBody>
      </p:sp>
    </p:spTree>
    <p:extLst>
      <p:ext uri="{BB962C8B-B14F-4D97-AF65-F5344CB8AC3E}">
        <p14:creationId xmlns:p14="http://schemas.microsoft.com/office/powerpoint/2010/main" val="2845344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8ED744-0EEC-4899-8C20-9A4568D086FF}" type="slidenum">
              <a:rPr lang="en-US"/>
              <a:pPr>
                <a:defRPr/>
              </a:pPr>
              <a:t>‹#›</a:t>
            </a:fld>
            <a:endParaRPr lang="en-US"/>
          </a:p>
        </p:txBody>
      </p:sp>
      <p:sp>
        <p:nvSpPr>
          <p:cNvPr id="6" name="Footer Placeholder 4"/>
          <p:cNvSpPr txBox="1">
            <a:spLocks/>
          </p:cNvSpPr>
          <p:nvPr userDrawn="1"/>
        </p:nvSpPr>
        <p:spPr>
          <a:xfrm>
            <a:off x="4584700" y="6477000"/>
            <a:ext cx="289560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Department of Mathematics and Science</a:t>
            </a:r>
            <a:endParaRPr lang="en-US" dirty="0"/>
          </a:p>
        </p:txBody>
      </p:sp>
    </p:spTree>
    <p:extLst>
      <p:ext uri="{BB962C8B-B14F-4D97-AF65-F5344CB8AC3E}">
        <p14:creationId xmlns:p14="http://schemas.microsoft.com/office/powerpoint/2010/main" val="1992833055"/>
      </p:ext>
    </p:extLst>
  </p:cSld>
  <p:clrMapOvr>
    <a:masterClrMapping/>
  </p:clrMapOvr>
  <p:transition>
    <p:sndAc>
      <p:end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6797C9D6-8FA2-4D6B-84FA-10115CE7BEC3}" type="datetimeFigureOut">
              <a:rPr lang="en-US" smtClean="0"/>
              <a:t>5/14/2020</a:t>
            </a:fld>
            <a:endParaRPr lang="en-US"/>
          </a:p>
        </p:txBody>
      </p:sp>
      <p:sp>
        <p:nvSpPr>
          <p:cNvPr id="5" name="Footer Placeholder 4"/>
          <p:cNvSpPr>
            <a:spLocks noGrp="1"/>
          </p:cNvSpPr>
          <p:nvPr>
            <p:ph type="ftr" sz="quarter" idx="3"/>
          </p:nvPr>
        </p:nvSpPr>
        <p:spPr>
          <a:xfrm>
            <a:off x="4432300" y="632460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mn-lt"/>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F7023B04-FC69-4F1A-893A-944DF2E43E81}" type="slidenum">
              <a:rPr lang="en-US" smtClean="0"/>
              <a:t>‹#›</a:t>
            </a:fld>
            <a:endParaRPr lang="en-US"/>
          </a:p>
        </p:txBody>
      </p:sp>
      <p:pic>
        <p:nvPicPr>
          <p:cNvPr id="7" name="Picture 5" descr="Seal-NEW COLOR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 name="Picture 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315200" y="54864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w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wmf"/><Relationship Id="rId9" Type="http://schemas.openxmlformats.org/officeDocument/2006/relationships/image" Target="../media/image27.emf"/></Relationships>
</file>

<file path=ppt/slides/_rels/slide1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G05_Q1_T04_Science.do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hyperlink" Target="Solutions.asf" TargetMode="External"/><Relationship Id="rId7"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hyperlink" Target="solution.mp4" TargetMode="External"/><Relationship Id="rId7"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wmf"/></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0.gif"/></Relationships>
</file>

<file path=ppt/slides/_rels/slide24.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Mixtures%20Identification%20lab.docx"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curriculum_materials.dadeschools.net/Pacing_Guides/Q1/ScienceQ1/Elementary/Grade5/EssentialLabs/Gr5_Essential_Lab_1_Separating_Salt,_Sand_and_Iron_Filings_(Student).docx"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hyperlink" Target="http://curriculum_materials.dadeschools.net/Pacing_Guides/Q1/ScienceQ1/Elementary/Grade5/EssentialLabs/Gr5_Essential_Lab_1_Separating_Salt,_Sand_and_Iron_Filings_(Teacher).docx"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4.wmf"/></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What_Is_a_Mixture_.as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harcourtschool.com/activity/mixture/mixture.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chem4kids.com/files/matter_mixtureex.html" TargetMode="External"/><Relationship Id="rId5" Type="http://schemas.openxmlformats.org/officeDocument/2006/relationships/hyperlink" Target="http://www.chem4kids.com/files/matter_mixture.html" TargetMode="External"/><Relationship Id="rId4" Type="http://schemas.openxmlformats.org/officeDocument/2006/relationships/hyperlink" Target="http://www.chem4kids.com/files/matter_solution.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066800"/>
            <a:ext cx="7772400" cy="2133600"/>
          </a:xfrm>
        </p:spPr>
        <p:txBody>
          <a:bodyPr/>
          <a:lstStyle/>
          <a:p>
            <a:br>
              <a:rPr lang="en-US" sz="3600" dirty="0"/>
            </a:br>
            <a:br>
              <a:rPr lang="en-US" dirty="0"/>
            </a:br>
            <a:r>
              <a:rPr lang="en-US" sz="4000" b="1" dirty="0">
                <a:solidFill>
                  <a:srgbClr val="0070C0"/>
                </a:solidFill>
                <a:latin typeface="+mn-lt"/>
              </a:rPr>
              <a:t>Physical Science</a:t>
            </a:r>
            <a:br>
              <a:rPr lang="en-US" sz="4000" b="1" dirty="0">
                <a:solidFill>
                  <a:srgbClr val="0070C0"/>
                </a:solidFill>
                <a:latin typeface="+mn-lt"/>
              </a:rPr>
            </a:br>
            <a:r>
              <a:rPr lang="en-US" sz="4000" b="1" dirty="0">
                <a:solidFill>
                  <a:srgbClr val="0070C0"/>
                </a:solidFill>
                <a:latin typeface="+mn-lt"/>
              </a:rPr>
              <a:t>Big Idea 8:  Properties of Matter</a:t>
            </a:r>
            <a:br>
              <a:rPr lang="en-US" sz="4000" b="1" dirty="0">
                <a:solidFill>
                  <a:srgbClr val="0070C0"/>
                </a:solidFill>
                <a:latin typeface="+mn-lt"/>
              </a:rPr>
            </a:br>
            <a:r>
              <a:rPr lang="en-US" sz="4000" b="1" dirty="0">
                <a:solidFill>
                  <a:srgbClr val="0070C0"/>
                </a:solidFill>
                <a:latin typeface="+mn-lt"/>
              </a:rPr>
              <a:t>Grade 5 Quarter 1 Topic 4 </a:t>
            </a:r>
            <a:br>
              <a:rPr lang="en-US" sz="4000" b="1" dirty="0">
                <a:solidFill>
                  <a:srgbClr val="0070C0"/>
                </a:solidFill>
                <a:latin typeface="+mn-lt"/>
              </a:rPr>
            </a:br>
            <a:r>
              <a:rPr lang="en-US" sz="4000" b="1" dirty="0">
                <a:solidFill>
                  <a:srgbClr val="0070C0"/>
                </a:solidFill>
                <a:latin typeface="+mn-lt"/>
              </a:rPr>
              <a:t>Mixtures and Solutions</a:t>
            </a:r>
            <a:br>
              <a:rPr lang="en-US" dirty="0">
                <a:solidFill>
                  <a:srgbClr val="0070C0"/>
                </a:solidFill>
                <a:latin typeface="+mn-lt"/>
              </a:rPr>
            </a:br>
            <a:br>
              <a:rPr lang="en-US" dirty="0"/>
            </a:br>
            <a:endParaRPr lang="en-US" dirty="0"/>
          </a:p>
        </p:txBody>
      </p:sp>
      <p:sp>
        <p:nvSpPr>
          <p:cNvPr id="2051" name="Subtitle 2"/>
          <p:cNvSpPr>
            <a:spLocks noGrp="1"/>
          </p:cNvSpPr>
          <p:nvPr>
            <p:ph type="subTitle" idx="1"/>
          </p:nvPr>
        </p:nvSpPr>
        <p:spPr/>
        <p:txBody>
          <a:bodyPr/>
          <a:lstStyle/>
          <a:p>
            <a:endParaRPr lang="en-US" sz="2000" dirty="0"/>
          </a:p>
          <a:p>
            <a:endParaRPr lang="en-US" sz="2000" dirty="0"/>
          </a:p>
        </p:txBody>
      </p:sp>
      <p:sp>
        <p:nvSpPr>
          <p:cNvPr id="2" name="TextBox 1"/>
          <p:cNvSpPr txBox="1"/>
          <p:nvPr/>
        </p:nvSpPr>
        <p:spPr>
          <a:xfrm>
            <a:off x="3962400" y="5870972"/>
            <a:ext cx="3352800" cy="923330"/>
          </a:xfrm>
          <a:prstGeom prst="rect">
            <a:avLst/>
          </a:prstGeom>
          <a:noFill/>
        </p:spPr>
        <p:txBody>
          <a:bodyPr wrap="square" rtlCol="0">
            <a:spAutoFit/>
          </a:bodyPr>
          <a:lstStyle/>
          <a:p>
            <a:r>
              <a:rPr lang="en-US" sz="1200" dirty="0"/>
              <a:t>           Mary Tweedy, Curriculum Support Specialist</a:t>
            </a:r>
          </a:p>
          <a:p>
            <a:r>
              <a:rPr lang="en-US" sz="1200" dirty="0"/>
              <a:t>            Keisha Kidd, Curriculum Support Specialist</a:t>
            </a:r>
          </a:p>
          <a:p>
            <a:r>
              <a:rPr lang="en-US" sz="1200" dirty="0">
                <a:cs typeface="Arial" pitchFamily="34" charset="0"/>
              </a:rPr>
              <a:t>          Dr. Millard </a:t>
            </a:r>
            <a:r>
              <a:rPr lang="en-US" sz="1200" dirty="0" err="1">
                <a:cs typeface="Arial" pitchFamily="34" charset="0"/>
              </a:rPr>
              <a:t>Lightburn</a:t>
            </a:r>
            <a:r>
              <a:rPr lang="en-US" sz="1200" dirty="0">
                <a:cs typeface="Arial" pitchFamily="34" charset="0"/>
              </a:rPr>
              <a:t>, Instructional Supervisor</a:t>
            </a:r>
            <a:endParaRPr lang="en-US" sz="1200" dirty="0">
              <a:effectLst>
                <a:outerShdw blurRad="38100" dist="38100" dir="2700000" algn="tl">
                  <a:srgbClr val="000000">
                    <a:alpha val="43137"/>
                  </a:srgbClr>
                </a:outerShdw>
              </a:effectLst>
              <a:cs typeface="Arial" pitchFamily="34" charset="0"/>
            </a:endParaRP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320682"/>
            <a:ext cx="1450210" cy="2058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descr="C:\Users\Mary\AppData\Local\Microsoft\Windows\Temporary Internet Files\Content.IE5\59OM81DN\MP90017795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437" y="4149841"/>
            <a:ext cx="2581697" cy="1721131"/>
          </a:xfrm>
          <a:prstGeom prst="rect">
            <a:avLst/>
          </a:prstGeom>
          <a:noFill/>
          <a:ln w="28575">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1044" name="Picture 20" descr="C:\Users\Mary\AppData\Local\Microsoft\Windows\Temporary Internet Files\Content.IE5\UXBO27G5\MP90043047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399" y="3505199"/>
            <a:ext cx="2362201" cy="1843871"/>
          </a:xfrm>
          <a:prstGeom prst="rect">
            <a:avLst/>
          </a:prstGeom>
          <a:solidFill>
            <a:schemeClr val="tx1"/>
          </a:solidFill>
          <a:ln w="28575">
            <a:solidFill>
              <a:schemeClr val="tx2">
                <a:lumMod val="60000"/>
                <a:lumOff val="40000"/>
              </a:schemeClr>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47800" y="609600"/>
            <a:ext cx="7086600" cy="1371600"/>
          </a:xfrm>
          <a:solidFill>
            <a:srgbClr val="00B050"/>
          </a:solidFill>
        </p:spPr>
        <p:txBody>
          <a:bodyPr/>
          <a:lstStyle/>
          <a:p>
            <a:pPr eaLnBrk="1" hangingPunct="1"/>
            <a:r>
              <a:rPr lang="en-US" b="1" dirty="0">
                <a:latin typeface="Arial Rounded MT Bold" pitchFamily="34" charset="0"/>
              </a:rPr>
              <a:t>QUESTION:</a:t>
            </a:r>
          </a:p>
        </p:txBody>
      </p:sp>
      <p:sp>
        <p:nvSpPr>
          <p:cNvPr id="8195" name="Rectangle 3"/>
          <p:cNvSpPr>
            <a:spLocks noGrp="1" noChangeArrowheads="1"/>
          </p:cNvSpPr>
          <p:nvPr>
            <p:ph type="body" idx="1"/>
          </p:nvPr>
        </p:nvSpPr>
        <p:spPr>
          <a:xfrm>
            <a:off x="914400" y="2514600"/>
            <a:ext cx="7696200" cy="2998857"/>
          </a:xfrm>
          <a:noFill/>
        </p:spPr>
        <p:txBody>
          <a:bodyPr/>
          <a:lstStyle/>
          <a:p>
            <a:pPr marL="0" indent="0" eaLnBrk="1" hangingPunct="1">
              <a:buNone/>
            </a:pPr>
            <a:r>
              <a:rPr lang="en-US" dirty="0">
                <a:latin typeface="Arial Rounded MT Bold" pitchFamily="34" charset="0"/>
              </a:rPr>
              <a:t>Which scientific tool could you use to separate a mixture of iron filings and gravel?</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581400"/>
            <a:ext cx="1762125" cy="1626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rot="10800000" flipV="1">
            <a:off x="1600200" y="5513457"/>
            <a:ext cx="5791200" cy="1077218"/>
          </a:xfrm>
          <a:prstGeom prst="rect">
            <a:avLst/>
          </a:prstGeom>
          <a:noFill/>
        </p:spPr>
        <p:txBody>
          <a:bodyPr wrap="square" rtlCol="0">
            <a:spAutoFit/>
          </a:bodyPr>
          <a:lstStyle/>
          <a:p>
            <a:r>
              <a:rPr lang="en-US" sz="3200" b="1" dirty="0">
                <a:solidFill>
                  <a:srgbClr val="FF0000"/>
                </a:solidFill>
              </a:rPr>
              <a:t>Hint:  </a:t>
            </a:r>
            <a:r>
              <a:rPr lang="en-US" sz="3200" dirty="0"/>
              <a:t>What is a property that iron</a:t>
            </a:r>
          </a:p>
          <a:p>
            <a:r>
              <a:rPr lang="en-US" sz="3200" dirty="0"/>
              <a:t>           has and gravel doesn’t</a:t>
            </a:r>
            <a:r>
              <a:rPr lang="en-US" sz="2800" dirty="0"/>
              <a:t>?</a:t>
            </a:r>
            <a:endParaRPr lang="en-US"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9124" t="1190" b="-1190"/>
          <a:stretch/>
        </p:blipFill>
        <p:spPr bwMode="auto">
          <a:xfrm>
            <a:off x="533400" y="4803775"/>
            <a:ext cx="1173481"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52600" y="533400"/>
            <a:ext cx="7281863" cy="1090613"/>
          </a:xfrm>
          <a:solidFill>
            <a:srgbClr val="00B050"/>
          </a:solidFill>
        </p:spPr>
        <p:txBody>
          <a:bodyPr/>
          <a:lstStyle/>
          <a:p>
            <a:pPr eaLnBrk="1" hangingPunct="1"/>
            <a:r>
              <a:rPr lang="en-US" b="1" dirty="0">
                <a:latin typeface="Arial Rounded MT Bold" pitchFamily="34" charset="0"/>
              </a:rPr>
              <a:t>ANSWER:</a:t>
            </a:r>
          </a:p>
        </p:txBody>
      </p:sp>
      <p:sp>
        <p:nvSpPr>
          <p:cNvPr id="9219" name="Rectangle 3"/>
          <p:cNvSpPr>
            <a:spLocks noGrp="1" noChangeArrowheads="1"/>
          </p:cNvSpPr>
          <p:nvPr>
            <p:ph type="body" sz="half" idx="2"/>
          </p:nvPr>
        </p:nvSpPr>
        <p:spPr>
          <a:xfrm>
            <a:off x="4152900" y="2438400"/>
            <a:ext cx="4870450" cy="3657600"/>
          </a:xfrm>
          <a:noFill/>
        </p:spPr>
        <p:txBody>
          <a:bodyPr/>
          <a:lstStyle/>
          <a:p>
            <a:pPr eaLnBrk="1" hangingPunct="1"/>
            <a:r>
              <a:rPr lang="en-US" sz="4000" dirty="0">
                <a:latin typeface="Arial Rounded MT Bold" pitchFamily="34" charset="0"/>
              </a:rPr>
              <a:t>Iron is magnetic.</a:t>
            </a:r>
          </a:p>
          <a:p>
            <a:pPr marL="0" indent="0" eaLnBrk="1" hangingPunct="1">
              <a:buNone/>
            </a:pPr>
            <a:endParaRPr lang="en-US" sz="2400" dirty="0">
              <a:latin typeface="Arial Rounded MT Bold" pitchFamily="34" charset="0"/>
            </a:endParaRPr>
          </a:p>
          <a:p>
            <a:pPr eaLnBrk="1" hangingPunct="1"/>
            <a:r>
              <a:rPr lang="en-US" sz="4000" dirty="0">
                <a:latin typeface="Arial Rounded MT Bold" pitchFamily="34" charset="0"/>
              </a:rPr>
              <a:t>You can separate the iron filings from the gravel by using a magnet.</a:t>
            </a:r>
          </a:p>
        </p:txBody>
      </p:sp>
      <p:pic>
        <p:nvPicPr>
          <p:cNvPr id="9223" name="Picture 7"/>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2362993"/>
            <a:ext cx="2554288" cy="2709863"/>
          </a:xfrm>
          <a:noFill/>
        </p:spPr>
      </p:pic>
      <p:sp>
        <p:nvSpPr>
          <p:cNvPr id="9224" name="Text Box 8"/>
          <p:cNvSpPr txBox="1">
            <a:spLocks noChangeArrowheads="1"/>
          </p:cNvSpPr>
          <p:nvPr/>
        </p:nvSpPr>
        <p:spPr bwMode="auto">
          <a:xfrm>
            <a:off x="3505200" y="2895600"/>
            <a:ext cx="1295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solidFill>
                  <a:schemeClr val="bg1"/>
                </a:solidFill>
                <a:latin typeface="Arial Rounded MT Bold" pitchFamily="34" charset="0"/>
              </a:rPr>
              <a:t>Iron filings</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 calcmode="lin" valueType="num">
                                      <p:cBhvr additive="base">
                                        <p:cTn id="13" dur="500" fill="hold"/>
                                        <p:tgtEl>
                                          <p:spTgt spid="921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2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9223"/>
                                        </p:tgtEl>
                                        <p:attrNameLst>
                                          <p:attrName>style.visibility</p:attrName>
                                        </p:attrNameLst>
                                      </p:cBhvr>
                                      <p:to>
                                        <p:strVal val="visible"/>
                                      </p:to>
                                    </p:set>
                                    <p:animEffect transition="in" filter="wipe(down)">
                                      <p:cBhvr>
                                        <p:cTn id="19" dur="500"/>
                                        <p:tgtEl>
                                          <p:spTgt spid="9223"/>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9224"/>
                                        </p:tgtEl>
                                        <p:attrNameLst>
                                          <p:attrName>style.visibility</p:attrName>
                                        </p:attrNameLst>
                                      </p:cBhvr>
                                      <p:to>
                                        <p:strVal val="visible"/>
                                      </p:to>
                                    </p:set>
                                    <p:anim calcmode="lin" valueType="num">
                                      <p:cBhvr additive="base">
                                        <p:cTn id="22" dur="500" fill="hold"/>
                                        <p:tgtEl>
                                          <p:spTgt spid="9224"/>
                                        </p:tgtEl>
                                        <p:attrNameLst>
                                          <p:attrName>ppt_x</p:attrName>
                                        </p:attrNameLst>
                                      </p:cBhvr>
                                      <p:tavLst>
                                        <p:tav tm="0">
                                          <p:val>
                                            <p:strVal val="#ppt_x"/>
                                          </p:val>
                                        </p:tav>
                                        <p:tav tm="100000">
                                          <p:val>
                                            <p:strVal val="#ppt_x"/>
                                          </p:val>
                                        </p:tav>
                                      </p:tavLst>
                                    </p:anim>
                                    <p:anim calcmode="lin" valueType="num">
                                      <p:cBhvr additive="base">
                                        <p:cTn id="23" dur="500" fill="hold"/>
                                        <p:tgtEl>
                                          <p:spTgt spid="92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95400" y="533400"/>
            <a:ext cx="7239000" cy="990600"/>
          </a:xfrm>
          <a:solidFill>
            <a:srgbClr val="00B050"/>
          </a:solidFill>
        </p:spPr>
        <p:txBody>
          <a:bodyPr/>
          <a:lstStyle/>
          <a:p>
            <a:pPr eaLnBrk="1" hangingPunct="1"/>
            <a:r>
              <a:rPr lang="en-US" sz="4000" dirty="0">
                <a:latin typeface="Arial Rounded MT Bold" pitchFamily="34" charset="0"/>
              </a:rPr>
              <a:t>What do you know now </a:t>
            </a:r>
            <a:br>
              <a:rPr lang="en-US" sz="4000" dirty="0">
                <a:latin typeface="Arial Rounded MT Bold" pitchFamily="34" charset="0"/>
              </a:rPr>
            </a:br>
            <a:r>
              <a:rPr lang="en-US" sz="4000" dirty="0">
                <a:latin typeface="Arial Rounded MT Bold" pitchFamily="34" charset="0"/>
              </a:rPr>
              <a:t>about mixtures?</a:t>
            </a:r>
          </a:p>
        </p:txBody>
      </p:sp>
      <p:sp>
        <p:nvSpPr>
          <p:cNvPr id="4099" name="Rectangle 3"/>
          <p:cNvSpPr>
            <a:spLocks noGrp="1" noChangeArrowheads="1"/>
          </p:cNvSpPr>
          <p:nvPr>
            <p:ph type="body" idx="1"/>
          </p:nvPr>
        </p:nvSpPr>
        <p:spPr>
          <a:xfrm>
            <a:off x="533400" y="1676400"/>
            <a:ext cx="8229600" cy="4267200"/>
          </a:xfrm>
          <a:noFill/>
        </p:spPr>
        <p:txBody>
          <a:bodyPr/>
          <a:lstStyle/>
          <a:p>
            <a:pPr eaLnBrk="1" hangingPunct="1"/>
            <a:r>
              <a:rPr lang="en-US" sz="4000" dirty="0">
                <a:latin typeface="Arial Rounded MT Bold" pitchFamily="34" charset="0"/>
              </a:rPr>
              <a:t>Form when two or more substances combine.</a:t>
            </a:r>
          </a:p>
          <a:p>
            <a:pPr eaLnBrk="1" hangingPunct="1"/>
            <a:r>
              <a:rPr lang="en-US" sz="4000" dirty="0">
                <a:latin typeface="Arial Rounded MT Bold" pitchFamily="34" charset="0"/>
              </a:rPr>
              <a:t>Keep their physical properties.</a:t>
            </a:r>
          </a:p>
          <a:p>
            <a:pPr eaLnBrk="1" hangingPunct="1"/>
            <a:r>
              <a:rPr lang="en-US" sz="4000" dirty="0">
                <a:latin typeface="Arial Rounded MT Bold" pitchFamily="34" charset="0"/>
              </a:rPr>
              <a:t>Can be separated by their physical properties.</a:t>
            </a:r>
          </a:p>
          <a:p>
            <a:pPr eaLnBrk="1" hangingPunct="1"/>
            <a:r>
              <a:rPr lang="en-US" sz="4000" dirty="0">
                <a:latin typeface="Arial Rounded MT Bold" pitchFamily="34" charset="0"/>
              </a:rPr>
              <a:t>Do not form a new substance.</a:t>
            </a:r>
          </a:p>
          <a:p>
            <a:pPr eaLnBrk="1" hangingPunct="1"/>
            <a:endParaRPr lang="en-US" sz="4000" dirty="0">
              <a:latin typeface="Arial Rounded MT Bold" pitchFamily="34" charset="0"/>
            </a:endParaRPr>
          </a:p>
          <a:p>
            <a:pPr eaLnBrk="1" hangingPunct="1"/>
            <a:endParaRPr lang="en-US" sz="4000" b="1" dirty="0">
              <a:latin typeface="Arial Rounded MT Bold" pitchFamily="34" charset="0"/>
            </a:endParaRPr>
          </a:p>
          <a:p>
            <a:pPr eaLnBrk="1" hangingPunct="1"/>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left)">
                                      <p:cBhvr>
                                        <p:cTn id="7" dur="10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wipe(left)">
                                      <p:cBhvr>
                                        <p:cTn id="12" dur="1000"/>
                                        <p:tgtEl>
                                          <p:spTgt spid="4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wipe(left)">
                                      <p:cBhvr>
                                        <p:cTn id="17" dur="1000"/>
                                        <p:tgtEl>
                                          <p:spTgt spid="4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wipe(left)">
                                      <p:cBhvr>
                                        <p:cTn id="22" dur="10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43000" y="304800"/>
            <a:ext cx="7391400" cy="1447800"/>
          </a:xfrm>
          <a:solidFill>
            <a:srgbClr val="00B050"/>
          </a:solidFill>
        </p:spPr>
        <p:txBody>
          <a:bodyPr/>
          <a:lstStyle/>
          <a:p>
            <a:pPr eaLnBrk="1" hangingPunct="1"/>
            <a:r>
              <a:rPr lang="en-US" sz="3600" dirty="0">
                <a:latin typeface="Arial Rounded MT Bold" pitchFamily="34" charset="0"/>
              </a:rPr>
              <a:t>You can make a special mixture when you stir sugar into water. </a:t>
            </a:r>
          </a:p>
        </p:txBody>
      </p:sp>
      <p:pic>
        <p:nvPicPr>
          <p:cNvPr id="14343" name="Picture 7"/>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2514600" y="1905000"/>
            <a:ext cx="3962400" cy="2182813"/>
          </a:xfrm>
          <a:solidFill>
            <a:schemeClr val="tx1"/>
          </a:solidFill>
        </p:spPr>
      </p:pic>
      <p:sp>
        <p:nvSpPr>
          <p:cNvPr id="14340" name="TextBox 3"/>
          <p:cNvSpPr txBox="1">
            <a:spLocks noChangeArrowheads="1"/>
          </p:cNvSpPr>
          <p:nvPr/>
        </p:nvSpPr>
        <p:spPr bwMode="auto">
          <a:xfrm>
            <a:off x="304800" y="4419600"/>
            <a:ext cx="8305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600" dirty="0">
                <a:latin typeface="Arial Rounded MT Bold" pitchFamily="34" charset="0"/>
              </a:rPr>
              <a:t>What did you notice about this mixture?  </a:t>
            </a:r>
            <a:endParaRPr lang="en-US" sz="3600" dirty="0"/>
          </a:p>
        </p:txBody>
      </p:sp>
      <p:sp>
        <p:nvSpPr>
          <p:cNvPr id="2" name="TextBox 1"/>
          <p:cNvSpPr txBox="1"/>
          <p:nvPr/>
        </p:nvSpPr>
        <p:spPr>
          <a:xfrm>
            <a:off x="457200" y="5257800"/>
            <a:ext cx="7010400" cy="1077218"/>
          </a:xfrm>
          <a:prstGeom prst="rect">
            <a:avLst/>
          </a:prstGeom>
          <a:noFill/>
        </p:spPr>
        <p:txBody>
          <a:bodyPr wrap="square" rtlCol="0">
            <a:spAutoFit/>
          </a:bodyPr>
          <a:lstStyle/>
          <a:p>
            <a:r>
              <a:rPr lang="en-US" sz="3200" dirty="0">
                <a:latin typeface="Arial Rounded MT Bold" pitchFamily="34" charset="0"/>
              </a:rPr>
              <a:t>The water remained clear and the sugar seemed to disappear.</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 calcmode="lin" valueType="num">
                                      <p:cBhvr>
                                        <p:cTn id="7" dur="500" fill="hold"/>
                                        <p:tgtEl>
                                          <p:spTgt spid="1434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34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34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05000" y="304800"/>
            <a:ext cx="6705600" cy="1371600"/>
          </a:xfrm>
          <a:solidFill>
            <a:srgbClr val="00B050"/>
          </a:solidFill>
        </p:spPr>
        <p:txBody>
          <a:bodyPr/>
          <a:lstStyle/>
          <a:p>
            <a:pPr eaLnBrk="1" hangingPunct="1"/>
            <a:r>
              <a:rPr lang="en-US" sz="4400" dirty="0">
                <a:latin typeface="Arial Rounded MT Bold" pitchFamily="34" charset="0"/>
              </a:rPr>
              <a:t> What are </a:t>
            </a:r>
            <a:r>
              <a:rPr lang="en-US" dirty="0">
                <a:latin typeface="Arial Rounded MT Bold" pitchFamily="34" charset="0"/>
              </a:rPr>
              <a:t>these special </a:t>
            </a:r>
            <a:br>
              <a:rPr lang="en-US" dirty="0">
                <a:latin typeface="Arial Rounded MT Bold" pitchFamily="34" charset="0"/>
              </a:rPr>
            </a:br>
            <a:r>
              <a:rPr lang="en-US" dirty="0">
                <a:latin typeface="Arial Rounded MT Bold" pitchFamily="34" charset="0"/>
              </a:rPr>
              <a:t>kind of mixtures called</a:t>
            </a:r>
            <a:r>
              <a:rPr lang="en-US" sz="4400" dirty="0">
                <a:latin typeface="Arial Rounded MT Bold" pitchFamily="34" charset="0"/>
              </a:rPr>
              <a:t>?</a:t>
            </a:r>
          </a:p>
        </p:txBody>
      </p:sp>
      <p:sp>
        <p:nvSpPr>
          <p:cNvPr id="33795" name="Rectangle 3"/>
          <p:cNvSpPr>
            <a:spLocks noGrp="1" noChangeArrowheads="1"/>
          </p:cNvSpPr>
          <p:nvPr>
            <p:ph type="body" sz="half" idx="1"/>
          </p:nvPr>
        </p:nvSpPr>
        <p:spPr>
          <a:xfrm>
            <a:off x="1447800" y="4343400"/>
            <a:ext cx="6781800" cy="2209799"/>
          </a:xfrm>
          <a:noFill/>
        </p:spPr>
        <p:txBody>
          <a:bodyPr/>
          <a:lstStyle/>
          <a:p>
            <a:pPr>
              <a:buNone/>
            </a:pPr>
            <a:r>
              <a:rPr lang="en-US" dirty="0">
                <a:latin typeface="Arial Rounded MT Bold" pitchFamily="34" charset="0"/>
              </a:rPr>
              <a:t>The sugar spread out evenly and dissolved in the water</a:t>
            </a:r>
            <a:r>
              <a:rPr lang="en-US" sz="3200" dirty="0">
                <a:latin typeface="Arial Rounded MT Bold" pitchFamily="34" charset="0"/>
              </a:rPr>
              <a:t>.</a:t>
            </a:r>
          </a:p>
          <a:p>
            <a:pPr eaLnBrk="1" hangingPunct="1"/>
            <a:endParaRPr lang="en-US" sz="3200" dirty="0">
              <a:latin typeface="Arial Rounded MT Bold" pitchFamily="34" charset="0"/>
            </a:endParaRPr>
          </a:p>
        </p:txBody>
      </p:sp>
      <p:sp>
        <p:nvSpPr>
          <p:cNvPr id="15364" name="Text Box 4"/>
          <p:cNvSpPr txBox="1">
            <a:spLocks noChangeArrowheads="1"/>
          </p:cNvSpPr>
          <p:nvPr/>
        </p:nvSpPr>
        <p:spPr bwMode="auto">
          <a:xfrm>
            <a:off x="3657600" y="2133601"/>
            <a:ext cx="2743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sz="4400" b="1" dirty="0">
              <a:latin typeface="Calibri" pitchFamily="34" charset="0"/>
            </a:endParaRPr>
          </a:p>
          <a:p>
            <a:pPr eaLnBrk="1" hangingPunct="1"/>
            <a:r>
              <a:rPr lang="en-US" sz="4400" b="1" dirty="0">
                <a:latin typeface="Calibri" pitchFamily="34" charset="0"/>
              </a:rPr>
              <a:t>A solution</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r="3462"/>
          <a:stretch/>
        </p:blipFill>
        <p:spPr bwMode="auto">
          <a:xfrm>
            <a:off x="914400" y="1811635"/>
            <a:ext cx="1844040"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48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5364">
                                            <p:txEl>
                                              <p:pRg st="1" end="1"/>
                                            </p:txEl>
                                          </p:spTgt>
                                        </p:tgtEl>
                                        <p:attrNameLst>
                                          <p:attrName>style.visibility</p:attrName>
                                        </p:attrNameLst>
                                      </p:cBhvr>
                                      <p:to>
                                        <p:strVal val="visible"/>
                                      </p:to>
                                    </p:set>
                                    <p:animEffect transition="in" filter="fade">
                                      <p:cBhvr>
                                        <p:cTn id="7" dur="2000"/>
                                        <p:tgtEl>
                                          <p:spTgt spid="15364">
                                            <p:txEl>
                                              <p:pRg st="1" end="1"/>
                                            </p:txEl>
                                          </p:spTgt>
                                        </p:tgtEl>
                                      </p:cBhvr>
                                    </p:animEffect>
                                    <p:anim calcmode="lin" valueType="num">
                                      <p:cBhvr>
                                        <p:cTn id="8" dur="2000" fill="hold"/>
                                        <p:tgtEl>
                                          <p:spTgt spid="15364">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1536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3795">
                                            <p:txEl>
                                              <p:pRg st="0" end="0"/>
                                            </p:txEl>
                                          </p:spTgt>
                                        </p:tgtEl>
                                        <p:attrNameLst>
                                          <p:attrName>style.visibility</p:attrName>
                                        </p:attrNameLst>
                                      </p:cBhvr>
                                      <p:to>
                                        <p:strVal val="visible"/>
                                      </p:to>
                                    </p:set>
                                    <p:anim calcmode="lin" valueType="num">
                                      <p:cBhvr additive="base">
                                        <p:cTn id="14"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143000" y="609600"/>
            <a:ext cx="7467600" cy="1676400"/>
          </a:xfrm>
          <a:solidFill>
            <a:srgbClr val="00B050"/>
          </a:solidFill>
        </p:spPr>
        <p:txBody>
          <a:bodyPr/>
          <a:lstStyle/>
          <a:p>
            <a:pPr eaLnBrk="1" hangingPunct="1"/>
            <a:r>
              <a:rPr lang="en-US" sz="4400" dirty="0">
                <a:latin typeface="Arial Rounded MT Bold" pitchFamily="34" charset="0"/>
              </a:rPr>
              <a:t>          What are solutions?</a:t>
            </a:r>
          </a:p>
        </p:txBody>
      </p:sp>
      <p:sp>
        <p:nvSpPr>
          <p:cNvPr id="33795" name="Rectangle 3"/>
          <p:cNvSpPr>
            <a:spLocks noGrp="1" noChangeArrowheads="1"/>
          </p:cNvSpPr>
          <p:nvPr>
            <p:ph type="body" sz="half" idx="1"/>
          </p:nvPr>
        </p:nvSpPr>
        <p:spPr>
          <a:xfrm>
            <a:off x="685800" y="2362200"/>
            <a:ext cx="7543800" cy="3733800"/>
          </a:xfrm>
          <a:noFill/>
        </p:spPr>
        <p:txBody>
          <a:bodyPr/>
          <a:lstStyle/>
          <a:p>
            <a:pPr eaLnBrk="1" hangingPunct="1">
              <a:buFont typeface="Wingdings" pitchFamily="2" charset="2"/>
              <a:buNone/>
            </a:pPr>
            <a:endParaRPr lang="en-US" sz="3200" dirty="0">
              <a:latin typeface="Arial Rounded MT Bold" pitchFamily="34" charset="0"/>
            </a:endParaRPr>
          </a:p>
          <a:p>
            <a:pPr eaLnBrk="1" hangingPunct="1"/>
            <a:r>
              <a:rPr lang="en-US" sz="3200" dirty="0">
                <a:latin typeface="Arial Rounded MT Bold" pitchFamily="34" charset="0"/>
              </a:rPr>
              <a:t>One of the substances spreads out evenly or dissolves in the other</a:t>
            </a:r>
          </a:p>
          <a:p>
            <a:pPr eaLnBrk="1" hangingPunct="1"/>
            <a:r>
              <a:rPr lang="en-US" sz="3200" dirty="0">
                <a:latin typeface="Arial Rounded MT Bold" pitchFamily="34" charset="0"/>
              </a:rPr>
              <a:t>Solutions are a special kind of mixture</a:t>
            </a:r>
          </a:p>
          <a:p>
            <a:pPr eaLnBrk="1" hangingPunct="1"/>
            <a:endParaRPr lang="en-US" sz="3200" dirty="0">
              <a:latin typeface="Arial Rounded MT Bold" pitchFamily="34" charset="0"/>
            </a:endParaRPr>
          </a:p>
        </p:txBody>
      </p:sp>
      <p:sp>
        <p:nvSpPr>
          <p:cNvPr id="15364" name="Text Box 4"/>
          <p:cNvSpPr txBox="1">
            <a:spLocks noChangeArrowheads="1"/>
          </p:cNvSpPr>
          <p:nvPr/>
        </p:nvSpPr>
        <p:spPr bwMode="auto">
          <a:xfrm>
            <a:off x="2041525" y="2327275"/>
            <a:ext cx="5045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dirty="0"/>
          </a:p>
        </p:txBody>
      </p:sp>
      <p:sp>
        <p:nvSpPr>
          <p:cNvPr id="15365" name="Text Box 5"/>
          <p:cNvSpPr txBox="1">
            <a:spLocks noChangeArrowheads="1"/>
          </p:cNvSpPr>
          <p:nvPr/>
        </p:nvSpPr>
        <p:spPr bwMode="auto">
          <a:xfrm>
            <a:off x="1143000" y="83820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dirty="0"/>
          </a:p>
        </p:txBody>
      </p:sp>
      <p:pic>
        <p:nvPicPr>
          <p:cNvPr id="15366" name="Picture 6" descr="FD02181_"/>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1305719" y="685800"/>
            <a:ext cx="1471612" cy="14478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anim calcmode="lin" valueType="num">
                                      <p:cBhvr additive="base">
                                        <p:cTn id="7" dur="10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anim calcmode="lin" valueType="num">
                                      <p:cBhvr additive="base">
                                        <p:cTn id="13" dur="10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219200" y="304800"/>
            <a:ext cx="7543800" cy="1600200"/>
          </a:xfrm>
          <a:solidFill>
            <a:srgbClr val="00B050"/>
          </a:solidFill>
        </p:spPr>
        <p:txBody>
          <a:bodyPr/>
          <a:lstStyle/>
          <a:p>
            <a:r>
              <a:rPr lang="en-US" sz="4000" dirty="0"/>
              <a:t>What can be done to speed up or slow down the dissolving process?</a:t>
            </a:r>
          </a:p>
        </p:txBody>
      </p:sp>
      <p:sp>
        <p:nvSpPr>
          <p:cNvPr id="16387" name="Content Placeholder 2"/>
          <p:cNvSpPr>
            <a:spLocks noGrp="1"/>
          </p:cNvSpPr>
          <p:nvPr>
            <p:ph idx="1"/>
          </p:nvPr>
        </p:nvSpPr>
        <p:spPr>
          <a:xfrm>
            <a:off x="2209800" y="2286000"/>
            <a:ext cx="6705600" cy="2590800"/>
          </a:xfrm>
          <a:noFill/>
        </p:spPr>
        <p:txBody>
          <a:bodyPr/>
          <a:lstStyle/>
          <a:p>
            <a:r>
              <a:rPr lang="en-US" dirty="0"/>
              <a:t>Increase the number of and/or force of the stirs.</a:t>
            </a:r>
          </a:p>
          <a:p>
            <a:pPr marL="0" indent="0">
              <a:buNone/>
            </a:pPr>
            <a:endParaRPr lang="en-US" sz="1000" dirty="0"/>
          </a:p>
          <a:p>
            <a:r>
              <a:rPr lang="en-US" dirty="0"/>
              <a:t>Change the temperature of the substances being mixed.</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58" y="2285999"/>
            <a:ext cx="1566740" cy="185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C:\Users\Mary\AppData\Local\Microsoft\Windows\Temporary Internet Files\Content.IE5\UXBO27G5\MC90021533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3486" y="4682767"/>
            <a:ext cx="1421729" cy="142442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a:off x="5257800" y="4973976"/>
            <a:ext cx="1524000" cy="3086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8" name="Picture 6" descr="C:\Users\Mary\AppData\Local\Microsoft\Windows\Temporary Internet Files\Content.IE5\1944S0F1\MC90044175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3881" y="5833753"/>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997" y="4949190"/>
            <a:ext cx="2099785" cy="141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descr="C:\Users\Mary\AppData\Local\Microsoft\Windows\Temporary Internet Files\Content.IE5\UXBO27G5\MC900215837[1].wm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5636" t="14118" r="17792" b="53421"/>
          <a:stretch/>
        </p:blipFill>
        <p:spPr bwMode="auto">
          <a:xfrm>
            <a:off x="2395022" y="4861581"/>
            <a:ext cx="646749" cy="53340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3184" y="5744449"/>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 name="Straight Arrow Connector 27"/>
          <p:cNvCxnSpPr/>
          <p:nvPr/>
        </p:nvCxnSpPr>
        <p:spPr>
          <a:xfrm>
            <a:off x="2819400" y="5433071"/>
            <a:ext cx="205758" cy="606307"/>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1800" y="4470558"/>
            <a:ext cx="676275"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 calcmode="lin" valueType="num">
                                      <p:cBhvr additive="base">
                                        <p:cTn id="13"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90600" y="609600"/>
            <a:ext cx="7543800" cy="1676400"/>
          </a:xfrm>
          <a:solidFill>
            <a:srgbClr val="00B050"/>
          </a:solidFill>
        </p:spPr>
        <p:txBody>
          <a:bodyPr/>
          <a:lstStyle/>
          <a:p>
            <a:pPr eaLnBrk="1" hangingPunct="1"/>
            <a:r>
              <a:rPr lang="en-US" sz="4400" dirty="0">
                <a:latin typeface="Arial Rounded MT Bold" pitchFamily="34" charset="0"/>
              </a:rPr>
              <a:t>Solutions are a special kind of mixture</a:t>
            </a:r>
          </a:p>
        </p:txBody>
      </p:sp>
      <p:sp>
        <p:nvSpPr>
          <p:cNvPr id="33795" name="Rectangle 3"/>
          <p:cNvSpPr>
            <a:spLocks noGrp="1" noChangeArrowheads="1"/>
          </p:cNvSpPr>
          <p:nvPr>
            <p:ph type="body" sz="half" idx="1"/>
          </p:nvPr>
        </p:nvSpPr>
        <p:spPr>
          <a:xfrm>
            <a:off x="533400" y="2362200"/>
            <a:ext cx="5181600" cy="3733800"/>
          </a:xfrm>
          <a:noFill/>
        </p:spPr>
        <p:txBody>
          <a:bodyPr/>
          <a:lstStyle/>
          <a:p>
            <a:pPr eaLnBrk="1" hangingPunct="1"/>
            <a:r>
              <a:rPr lang="en-US" sz="3200" dirty="0">
                <a:latin typeface="Arial Rounded MT Bold" pitchFamily="34" charset="0"/>
              </a:rPr>
              <a:t>One of the substances </a:t>
            </a:r>
          </a:p>
          <a:p>
            <a:pPr eaLnBrk="1" hangingPunct="1">
              <a:buFont typeface="Wingdings" pitchFamily="2" charset="2"/>
              <a:buNone/>
            </a:pPr>
            <a:r>
              <a:rPr lang="en-US" sz="3200" dirty="0">
                <a:latin typeface="Arial Rounded MT Bold" pitchFamily="34" charset="0"/>
              </a:rPr>
              <a:t>   dissolves in the other</a:t>
            </a:r>
          </a:p>
          <a:p>
            <a:pPr eaLnBrk="1" hangingPunct="1"/>
            <a:r>
              <a:rPr lang="en-US" sz="3200" dirty="0">
                <a:latin typeface="Arial Rounded MT Bold" pitchFamily="34" charset="0"/>
              </a:rPr>
              <a:t>The substance spreads out evenly</a:t>
            </a:r>
          </a:p>
          <a:p>
            <a:pPr eaLnBrk="1" hangingPunct="1"/>
            <a:r>
              <a:rPr lang="en-US" sz="3200" dirty="0">
                <a:latin typeface="Arial Rounded MT Bold" pitchFamily="34" charset="0"/>
              </a:rPr>
              <a:t>Solutions may be clear or colored</a:t>
            </a:r>
          </a:p>
        </p:txBody>
      </p:sp>
      <p:sp>
        <p:nvSpPr>
          <p:cNvPr id="17412" name="Text Box 4"/>
          <p:cNvSpPr txBox="1">
            <a:spLocks noChangeArrowheads="1"/>
          </p:cNvSpPr>
          <p:nvPr/>
        </p:nvSpPr>
        <p:spPr bwMode="auto">
          <a:xfrm>
            <a:off x="2041525" y="2327275"/>
            <a:ext cx="5045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dirty="0"/>
          </a:p>
        </p:txBody>
      </p:sp>
      <p:sp>
        <p:nvSpPr>
          <p:cNvPr id="17413" name="Text Box 5"/>
          <p:cNvSpPr txBox="1">
            <a:spLocks noChangeArrowheads="1"/>
          </p:cNvSpPr>
          <p:nvPr/>
        </p:nvSpPr>
        <p:spPr bwMode="auto">
          <a:xfrm>
            <a:off x="1143000" y="83820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dirty="0"/>
          </a:p>
        </p:txBody>
      </p:sp>
      <p:pic>
        <p:nvPicPr>
          <p:cNvPr id="17414" name="Picture 6" descr="FD02181_"/>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905500" y="2814955"/>
            <a:ext cx="2362200" cy="2324567"/>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37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anim calcmode="lin" valueType="num">
                                      <p:cBhvr additive="base">
                                        <p:cTn id="11" dur="10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 calcmode="lin" valueType="num">
                                      <p:cBhvr additive="base">
                                        <p:cTn id="17" dur="10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3795">
                                            <p:txEl>
                                              <p:pRg st="3" end="3"/>
                                            </p:txEl>
                                          </p:spTgt>
                                        </p:tgtEl>
                                        <p:attrNameLst>
                                          <p:attrName>style.visibility</p:attrName>
                                        </p:attrNameLst>
                                      </p:cBhvr>
                                      <p:to>
                                        <p:strVal val="visible"/>
                                      </p:to>
                                    </p:set>
                                    <p:anim calcmode="lin" valueType="num">
                                      <p:cBhvr additive="base">
                                        <p:cTn id="23" dur="10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37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219200" y="274638"/>
            <a:ext cx="7467600" cy="1143000"/>
          </a:xfrm>
          <a:solidFill>
            <a:srgbClr val="00B050"/>
          </a:solidFill>
        </p:spPr>
        <p:txBody>
          <a:bodyPr/>
          <a:lstStyle/>
          <a:p>
            <a:pPr eaLnBrk="1" hangingPunct="1"/>
            <a:r>
              <a:rPr lang="en-US" sz="4400" dirty="0">
                <a:latin typeface="Arial Rounded MT Bold" pitchFamily="34" charset="0"/>
              </a:rPr>
              <a:t>Solutions can be separated</a:t>
            </a:r>
          </a:p>
        </p:txBody>
      </p:sp>
      <p:sp>
        <p:nvSpPr>
          <p:cNvPr id="24580" name="Rectangle 4"/>
          <p:cNvSpPr>
            <a:spLocks noGrp="1" noChangeArrowheads="1"/>
          </p:cNvSpPr>
          <p:nvPr>
            <p:ph type="body" idx="1"/>
          </p:nvPr>
        </p:nvSpPr>
        <p:spPr>
          <a:noFill/>
          <a:ln>
            <a:solidFill>
              <a:schemeClr val="tx1"/>
            </a:solidFill>
            <a:miter lim="800000"/>
            <a:headEnd/>
            <a:tailEnd/>
          </a:ln>
        </p:spPr>
        <p:txBody>
          <a:bodyPr/>
          <a:lstStyle/>
          <a:p>
            <a:pPr marL="838200" indent="-838200" eaLnBrk="1" hangingPunct="1"/>
            <a:r>
              <a:rPr lang="en-US" sz="3600" dirty="0">
                <a:latin typeface="Arial Rounded MT Bold" pitchFamily="34" charset="0"/>
              </a:rPr>
              <a:t>To separate a sugar water solution, let the water evaporate. </a:t>
            </a:r>
          </a:p>
          <a:p>
            <a:pPr marL="838200" indent="-838200" eaLnBrk="1" hangingPunct="1"/>
            <a:r>
              <a:rPr lang="en-US" sz="3600" dirty="0">
                <a:latin typeface="Arial Rounded MT Bold" pitchFamily="34" charset="0"/>
              </a:rPr>
              <a:t>Once the water is gone, the sugar will be left.</a:t>
            </a:r>
          </a:p>
          <a:p>
            <a:pPr marL="838200" indent="-838200" eaLnBrk="1" hangingPunct="1"/>
            <a:r>
              <a:rPr lang="en-US" sz="3600" dirty="0">
                <a:latin typeface="Arial Rounded MT Bold" pitchFamily="34" charset="0"/>
              </a:rPr>
              <a:t>Most solutions can be separated by evaporation.</a:t>
            </a:r>
          </a:p>
          <a:p>
            <a:pPr marL="838200" indent="-838200" eaLnBrk="1" hangingPunct="1"/>
            <a:endParaRPr lang="en-US" sz="3600" dirty="0">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 calcmode="lin" valueType="num">
                                      <p:cBhvr additive="base">
                                        <p:cTn id="7" dur="1000" fill="hold"/>
                                        <p:tgtEl>
                                          <p:spTgt spid="24580">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45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24580">
                                            <p:txEl>
                                              <p:pRg st="1" end="1"/>
                                            </p:txEl>
                                          </p:spTgt>
                                        </p:tgtEl>
                                        <p:attrNameLst>
                                          <p:attrName>style.visibility</p:attrName>
                                        </p:attrNameLst>
                                      </p:cBhvr>
                                      <p:to>
                                        <p:strVal val="visible"/>
                                      </p:to>
                                    </p:set>
                                    <p:anim calcmode="lin" valueType="num">
                                      <p:cBhvr additive="base">
                                        <p:cTn id="13" dur="1000" fill="hold"/>
                                        <p:tgtEl>
                                          <p:spTgt spid="24580">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458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nodeType="clickEffect">
                                  <p:stCondLst>
                                    <p:cond delay="0"/>
                                  </p:stCondLst>
                                  <p:childTnLst>
                                    <p:set>
                                      <p:cBhvr>
                                        <p:cTn id="18" dur="1" fill="hold">
                                          <p:stCondLst>
                                            <p:cond delay="0"/>
                                          </p:stCondLst>
                                        </p:cTn>
                                        <p:tgtEl>
                                          <p:spTgt spid="24580">
                                            <p:txEl>
                                              <p:pRg st="2" end="2"/>
                                            </p:txEl>
                                          </p:spTgt>
                                        </p:tgtEl>
                                        <p:attrNameLst>
                                          <p:attrName>style.visibility</p:attrName>
                                        </p:attrNameLst>
                                      </p:cBhvr>
                                      <p:to>
                                        <p:strVal val="visible"/>
                                      </p:to>
                                    </p:set>
                                    <p:anim calcmode="lin" valueType="num">
                                      <p:cBhvr additive="base">
                                        <p:cTn id="19" dur="1000" fill="hold"/>
                                        <p:tgtEl>
                                          <p:spTgt spid="24580">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458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47800" y="274638"/>
            <a:ext cx="6858000" cy="1401762"/>
          </a:xfrm>
          <a:solidFill>
            <a:srgbClr val="00B050"/>
          </a:solidFill>
        </p:spPr>
        <p:txBody>
          <a:bodyPr/>
          <a:lstStyle/>
          <a:p>
            <a:pPr eaLnBrk="1" hangingPunct="1"/>
            <a:r>
              <a:rPr lang="en-US" sz="4000" dirty="0">
                <a:latin typeface="Arial Rounded MT Bold" pitchFamily="34" charset="0"/>
              </a:rPr>
              <a:t>Do all substances </a:t>
            </a:r>
            <a:br>
              <a:rPr lang="en-US" sz="4000" dirty="0">
                <a:latin typeface="Arial Rounded MT Bold" pitchFamily="34" charset="0"/>
              </a:rPr>
            </a:br>
            <a:r>
              <a:rPr lang="en-US" sz="4000" dirty="0">
                <a:latin typeface="Arial Rounded MT Bold" pitchFamily="34" charset="0"/>
              </a:rPr>
              <a:t>dissolve in liquids?</a:t>
            </a:r>
          </a:p>
        </p:txBody>
      </p:sp>
      <p:sp>
        <p:nvSpPr>
          <p:cNvPr id="17411" name="Rectangle 3"/>
          <p:cNvSpPr>
            <a:spLocks noGrp="1" noChangeArrowheads="1"/>
          </p:cNvSpPr>
          <p:nvPr>
            <p:ph type="body" sz="half" idx="1"/>
          </p:nvPr>
        </p:nvSpPr>
        <p:spPr>
          <a:xfrm>
            <a:off x="457200" y="2590800"/>
            <a:ext cx="4038600" cy="4114800"/>
          </a:xfrm>
          <a:noFill/>
        </p:spPr>
        <p:txBody>
          <a:bodyPr/>
          <a:lstStyle/>
          <a:p>
            <a:pPr eaLnBrk="1" hangingPunct="1">
              <a:lnSpc>
                <a:spcPct val="90000"/>
              </a:lnSpc>
              <a:buFont typeface="Wingdings" pitchFamily="2" charset="2"/>
              <a:buNone/>
            </a:pPr>
            <a:r>
              <a:rPr lang="en-US" dirty="0"/>
              <a:t>What happened?</a:t>
            </a:r>
          </a:p>
          <a:p>
            <a:pPr eaLnBrk="1" hangingPunct="1">
              <a:lnSpc>
                <a:spcPct val="90000"/>
              </a:lnSpc>
              <a:buFont typeface="Wingdings" pitchFamily="2" charset="2"/>
              <a:buNone/>
            </a:pPr>
            <a:r>
              <a:rPr lang="en-US" sz="3600" dirty="0"/>
              <a:t>   </a:t>
            </a:r>
            <a:r>
              <a:rPr lang="en-US" dirty="0"/>
              <a:t>The sand doesn’t dissolve and it settled on the bottom of the glass.</a:t>
            </a:r>
          </a:p>
          <a:p>
            <a:pPr eaLnBrk="1" hangingPunct="1">
              <a:lnSpc>
                <a:spcPct val="90000"/>
              </a:lnSpc>
              <a:buFont typeface="Wingdings" pitchFamily="2" charset="2"/>
              <a:buNone/>
            </a:pPr>
            <a:endParaRPr lang="en-US" dirty="0"/>
          </a:p>
        </p:txBody>
      </p:sp>
      <p:pic>
        <p:nvPicPr>
          <p:cNvPr id="17413" name="Picture 5"/>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426732"/>
            <a:ext cx="3962400" cy="3248581"/>
          </a:xfrm>
          <a:noFill/>
        </p:spPr>
      </p:pic>
      <p:sp>
        <p:nvSpPr>
          <p:cNvPr id="17414" name="Text Box 6"/>
          <p:cNvSpPr txBox="1">
            <a:spLocks noChangeArrowheads="1"/>
          </p:cNvSpPr>
          <p:nvPr/>
        </p:nvSpPr>
        <p:spPr bwMode="auto">
          <a:xfrm rot="10800000" flipV="1">
            <a:off x="6096000" y="3371909"/>
            <a:ext cx="1752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dirty="0">
                <a:latin typeface="Arial Rounded MT Bold" pitchFamily="34" charset="0"/>
              </a:rPr>
              <a:t>Sand + water</a:t>
            </a:r>
          </a:p>
        </p:txBody>
      </p:sp>
      <p:sp>
        <p:nvSpPr>
          <p:cNvPr id="2" name="TextBox 1"/>
          <p:cNvSpPr txBox="1"/>
          <p:nvPr/>
        </p:nvSpPr>
        <p:spPr>
          <a:xfrm>
            <a:off x="1447800" y="1676400"/>
            <a:ext cx="7315200" cy="646331"/>
          </a:xfrm>
          <a:prstGeom prst="rect">
            <a:avLst/>
          </a:prstGeom>
          <a:noFill/>
        </p:spPr>
        <p:txBody>
          <a:bodyPr wrap="square" rtlCol="0">
            <a:spAutoFit/>
          </a:bodyPr>
          <a:lstStyle/>
          <a:p>
            <a:r>
              <a:rPr lang="en-US" sz="3600" dirty="0"/>
              <a:t>Observe</a:t>
            </a:r>
            <a:r>
              <a:rPr lang="en-US" sz="3600" b="1" dirty="0"/>
              <a:t> </a:t>
            </a:r>
            <a:r>
              <a:rPr lang="en-US" sz="3600" dirty="0"/>
              <a:t>as sand is mixed with water.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7411">
                                            <p:txEl>
                                              <p:pRg st="0" end="0"/>
                                            </p:txEl>
                                          </p:spTgt>
                                        </p:tgtEl>
                                        <p:attrNameLst>
                                          <p:attrName>style.visibility</p:attrName>
                                        </p:attrNameLst>
                                      </p:cBhvr>
                                      <p:to>
                                        <p:strVal val="visible"/>
                                      </p:to>
                                    </p:set>
                                    <p:anim calcmode="lin" valueType="num">
                                      <p:cBhvr additive="base">
                                        <p:cTn id="11"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7413"/>
                                        </p:tgtEl>
                                        <p:attrNameLst>
                                          <p:attrName>style.visibility</p:attrName>
                                        </p:attrNameLst>
                                      </p:cBhvr>
                                      <p:to>
                                        <p:strVal val="visible"/>
                                      </p:to>
                                    </p:set>
                                    <p:animEffect transition="in" filter="fade">
                                      <p:cBhvr>
                                        <p:cTn id="17" dur="1000"/>
                                        <p:tgtEl>
                                          <p:spTgt spid="17413"/>
                                        </p:tgtEl>
                                      </p:cBhvr>
                                    </p:animEffect>
                                    <p:anim calcmode="lin" valueType="num">
                                      <p:cBhvr>
                                        <p:cTn id="18" dur="1000" fill="hold"/>
                                        <p:tgtEl>
                                          <p:spTgt spid="17413"/>
                                        </p:tgtEl>
                                        <p:attrNameLst>
                                          <p:attrName>ppt_x</p:attrName>
                                        </p:attrNameLst>
                                      </p:cBhvr>
                                      <p:tavLst>
                                        <p:tav tm="0">
                                          <p:val>
                                            <p:strVal val="#ppt_x"/>
                                          </p:val>
                                        </p:tav>
                                        <p:tav tm="100000">
                                          <p:val>
                                            <p:strVal val="#ppt_x"/>
                                          </p:val>
                                        </p:tav>
                                      </p:tavLst>
                                    </p:anim>
                                    <p:anim calcmode="lin" valueType="num">
                                      <p:cBhvr>
                                        <p:cTn id="19" dur="1000" fill="hold"/>
                                        <p:tgtEl>
                                          <p:spTgt spid="174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7414">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7411">
                                            <p:txEl>
                                              <p:pRg st="1" end="1"/>
                                            </p:txEl>
                                          </p:spTgt>
                                        </p:tgtEl>
                                        <p:attrNameLst>
                                          <p:attrName>style.visibility</p:attrName>
                                        </p:attrNameLst>
                                      </p:cBhvr>
                                      <p:to>
                                        <p:strVal val="visible"/>
                                      </p:to>
                                    </p:set>
                                    <p:anim calcmode="lin" valueType="num">
                                      <p:cBhvr additive="base">
                                        <p:cTn id="28"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686800" cy="5257800"/>
          </a:xfrm>
        </p:spPr>
        <p:txBody>
          <a:bodyPr/>
          <a:lstStyle/>
          <a:p>
            <a:pPr>
              <a:spcBef>
                <a:spcPts val="0"/>
              </a:spcBef>
            </a:pPr>
            <a:r>
              <a:rPr lang="en-US" sz="2200" dirty="0"/>
              <a:t>SC.5.P.8.3 Demonstrate and explain that mixtures of solids can be </a:t>
            </a:r>
            <a:r>
              <a:rPr lang="en-US" sz="2000" dirty="0"/>
              <a:t>separated based on observable properties of their parts such as particle size, shape, color, and magnetic attraction.</a:t>
            </a:r>
          </a:p>
          <a:p>
            <a:pPr>
              <a:spcBef>
                <a:spcPts val="0"/>
              </a:spcBef>
            </a:pPr>
            <a:r>
              <a:rPr lang="en-US" sz="2000" dirty="0"/>
              <a:t>SC.5.N.1.1 Define a problem, use appropriate reference materials to support scientific understanding, plan and carry out scientific investigations of various types such as: systematic observations, experiments requiring the identification of variables, collecting and organizing data, interpreting data in charts, tables, and graphics, analyze information, make predictions, and defend conclusions.</a:t>
            </a:r>
          </a:p>
          <a:p>
            <a:pPr>
              <a:spcBef>
                <a:spcPts val="0"/>
              </a:spcBef>
            </a:pPr>
            <a:r>
              <a:rPr lang="en-US" sz="2000" dirty="0"/>
              <a:t>SC.5.N.2.1 Recognize and explain that science is grounded in empirical observations that are testable; explanation must always be linked with evidence. </a:t>
            </a:r>
          </a:p>
          <a:p>
            <a:pPr>
              <a:spcBef>
                <a:spcPts val="0"/>
              </a:spcBef>
            </a:pPr>
            <a:r>
              <a:rPr lang="en-US" sz="2000" dirty="0"/>
              <a:t>LACC.5.SL.1.1 Engage effectively in a range of collaborative discussions (one-on-one, in groups, and teacher-led) with diverse partners on grade 5 topics and texts, building on others’ ideas and expressing their own clearly.</a:t>
            </a:r>
            <a:endParaRPr lang="en-US" dirty="0"/>
          </a:p>
        </p:txBody>
      </p:sp>
      <p:sp>
        <p:nvSpPr>
          <p:cNvPr id="4" name="Rectangle 4"/>
          <p:cNvSpPr>
            <a:spLocks noGrp="1" noChangeArrowheads="1"/>
          </p:cNvSpPr>
          <p:nvPr>
            <p:ph type="title"/>
          </p:nvPr>
        </p:nvSpPr>
        <p:spPr>
          <a:xfrm>
            <a:off x="1219200" y="152400"/>
            <a:ext cx="7010400" cy="1143000"/>
          </a:xfrm>
          <a:solidFill>
            <a:srgbClr val="00B050"/>
          </a:solidFill>
        </p:spPr>
        <p:txBody>
          <a:bodyPr/>
          <a:lstStyle/>
          <a:p>
            <a:r>
              <a:rPr lang="en-US" sz="2800" b="1" dirty="0">
                <a:hlinkClick r:id="rId3" action="ppaction://hlinkfile"/>
              </a:rPr>
              <a:t>Quarter 1 Topic 4: </a:t>
            </a:r>
            <a:br>
              <a:rPr lang="en-US" sz="2800" b="1" dirty="0">
                <a:hlinkClick r:id="rId3" action="ppaction://hlinkfile"/>
              </a:rPr>
            </a:br>
            <a:r>
              <a:rPr lang="en-US" sz="2800" b="1" dirty="0">
                <a:hlinkClick r:id="rId3" action="ppaction://hlinkfile"/>
              </a:rPr>
              <a:t>Mixtures and Solutions</a:t>
            </a:r>
            <a:br>
              <a:rPr lang="en-US" sz="3200" dirty="0">
                <a:solidFill>
                  <a:srgbClr val="0070C0"/>
                </a:solidFill>
                <a:hlinkClick r:id="rId3" action="ppaction://hlinkfile"/>
              </a:rPr>
            </a:br>
            <a:r>
              <a:rPr lang="en-US" sz="2800" b="1" dirty="0">
                <a:solidFill>
                  <a:schemeClr val="accent3">
                    <a:lumMod val="50000"/>
                  </a:schemeClr>
                </a:solidFill>
              </a:rPr>
              <a:t>Benchmarks</a:t>
            </a:r>
          </a:p>
        </p:txBody>
      </p:sp>
    </p:spTree>
    <p:extLst>
      <p:ext uri="{BB962C8B-B14F-4D97-AF65-F5344CB8AC3E}">
        <p14:creationId xmlns:p14="http://schemas.microsoft.com/office/powerpoint/2010/main" val="872057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95400" y="304800"/>
            <a:ext cx="7239000" cy="2133600"/>
          </a:xfrm>
          <a:solidFill>
            <a:srgbClr val="00B050"/>
          </a:solidFill>
        </p:spPr>
        <p:txBody>
          <a:bodyPr/>
          <a:lstStyle/>
          <a:p>
            <a:pPr eaLnBrk="1" hangingPunct="1"/>
            <a:r>
              <a:rPr lang="en-US" sz="4400" dirty="0">
                <a:latin typeface="Arial Rounded MT Bold" pitchFamily="34" charset="0"/>
              </a:rPr>
              <a:t>All solutions are mixtures but not all mixtures are solutions</a:t>
            </a:r>
          </a:p>
        </p:txBody>
      </p:sp>
      <p:sp>
        <p:nvSpPr>
          <p:cNvPr id="30723" name="Rectangle 3"/>
          <p:cNvSpPr>
            <a:spLocks noGrp="1" noChangeArrowheads="1"/>
          </p:cNvSpPr>
          <p:nvPr>
            <p:ph type="body" idx="1"/>
          </p:nvPr>
        </p:nvSpPr>
        <p:spPr>
          <a:xfrm>
            <a:off x="1117282" y="2667000"/>
            <a:ext cx="7569518" cy="3429000"/>
          </a:xfrm>
          <a:noFill/>
        </p:spPr>
        <p:txBody>
          <a:bodyPr/>
          <a:lstStyle/>
          <a:p>
            <a:pPr marL="0" indent="0" eaLnBrk="1" hangingPunct="1">
              <a:buNone/>
            </a:pPr>
            <a:r>
              <a:rPr lang="en-US" sz="3600" dirty="0">
                <a:latin typeface="Arial Rounded MT Bold" pitchFamily="34" charset="0"/>
              </a:rPr>
              <a:t>Sugar + Water = ?</a:t>
            </a:r>
          </a:p>
          <a:p>
            <a:pPr eaLnBrk="1" hangingPunct="1">
              <a:buFont typeface="Wingdings" pitchFamily="2" charset="2"/>
              <a:buNone/>
            </a:pPr>
            <a:r>
              <a:rPr lang="en-US" sz="3600" dirty="0">
                <a:latin typeface="Arial Rounded MT Bold" pitchFamily="34" charset="0"/>
              </a:rPr>
              <a:t>			mixture and a solution</a:t>
            </a:r>
          </a:p>
          <a:p>
            <a:pPr marL="0" indent="0" eaLnBrk="1" hangingPunct="1">
              <a:buNone/>
            </a:pPr>
            <a:r>
              <a:rPr lang="en-US" sz="3600" dirty="0">
                <a:latin typeface="Arial Rounded MT Bold" pitchFamily="34" charset="0"/>
              </a:rPr>
              <a:t>Sand + Water = ?</a:t>
            </a:r>
          </a:p>
          <a:p>
            <a:pPr eaLnBrk="1" hangingPunct="1">
              <a:buFont typeface="Wingdings" pitchFamily="2" charset="2"/>
              <a:buNone/>
            </a:pPr>
            <a:r>
              <a:rPr lang="en-US" sz="3600" dirty="0">
                <a:latin typeface="Arial Rounded MT Bold" pitchFamily="34" charset="0"/>
              </a:rPr>
              <a:t>		mixture but not a solution</a:t>
            </a:r>
          </a:p>
        </p:txBody>
      </p:sp>
      <p:pic>
        <p:nvPicPr>
          <p:cNvPr id="1126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84" t="4533" r="5001" b="3546"/>
          <a:stretch/>
        </p:blipFill>
        <p:spPr bwMode="auto">
          <a:xfrm>
            <a:off x="574066" y="5290066"/>
            <a:ext cx="1628969" cy="1370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2743200"/>
            <a:ext cx="1313522" cy="1551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0" y="5486400"/>
            <a:ext cx="1828800" cy="369332"/>
          </a:xfrm>
          <a:prstGeom prst="rect">
            <a:avLst/>
          </a:prstGeom>
          <a:noFill/>
        </p:spPr>
        <p:txBody>
          <a:bodyPr wrap="square" rtlCol="0">
            <a:spAutoFit/>
          </a:bodyPr>
          <a:lstStyle/>
          <a:p>
            <a:r>
              <a:rPr lang="en-US" dirty="0"/>
              <a:t>sand + water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1000" fill="hold"/>
                                        <p:tgtEl>
                                          <p:spTgt spid="3072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07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11267"/>
                                        </p:tgtEl>
                                        <p:attrNameLst>
                                          <p:attrName>style.visibility</p:attrName>
                                        </p:attrNameLst>
                                      </p:cBhvr>
                                      <p:to>
                                        <p:strVal val="visible"/>
                                      </p:to>
                                    </p:set>
                                    <p:anim calcmode="lin" valueType="num">
                                      <p:cBhvr>
                                        <p:cTn id="19" dur="500" fill="hold"/>
                                        <p:tgtEl>
                                          <p:spTgt spid="11267"/>
                                        </p:tgtEl>
                                        <p:attrNameLst>
                                          <p:attrName>ppt_w</p:attrName>
                                        </p:attrNameLst>
                                      </p:cBhvr>
                                      <p:tavLst>
                                        <p:tav tm="0">
                                          <p:val>
                                            <p:fltVal val="0"/>
                                          </p:val>
                                        </p:tav>
                                        <p:tav tm="100000">
                                          <p:val>
                                            <p:strVal val="#ppt_w"/>
                                          </p:val>
                                        </p:tav>
                                      </p:tavLst>
                                    </p:anim>
                                    <p:anim calcmode="lin" valueType="num">
                                      <p:cBhvr>
                                        <p:cTn id="20" dur="500" fill="hold"/>
                                        <p:tgtEl>
                                          <p:spTgt spid="11267"/>
                                        </p:tgtEl>
                                        <p:attrNameLst>
                                          <p:attrName>ppt_h</p:attrName>
                                        </p:attrNameLst>
                                      </p:cBhvr>
                                      <p:tavLst>
                                        <p:tav tm="0">
                                          <p:val>
                                            <p:fltVal val="0"/>
                                          </p:val>
                                        </p:tav>
                                        <p:tav tm="100000">
                                          <p:val>
                                            <p:strVal val="#ppt_h"/>
                                          </p:val>
                                        </p:tav>
                                      </p:tavLst>
                                    </p:anim>
                                    <p:animEffect transition="in" filter="fade">
                                      <p:cBhvr>
                                        <p:cTn id="21" dur="500"/>
                                        <p:tgtEl>
                                          <p:spTgt spid="1126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0723">
                                            <p:txEl>
                                              <p:pRg st="2" end="2"/>
                                            </p:txEl>
                                          </p:spTgt>
                                        </p:tgtEl>
                                        <p:attrNameLst>
                                          <p:attrName>style.visibility</p:attrName>
                                        </p:attrNameLst>
                                      </p:cBhvr>
                                      <p:to>
                                        <p:strVal val="visible"/>
                                      </p:to>
                                    </p:set>
                                    <p:anim calcmode="lin" valueType="num">
                                      <p:cBhvr additive="base">
                                        <p:cTn id="26" dur="500" fill="hold"/>
                                        <p:tgtEl>
                                          <p:spTgt spid="30723">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07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30723">
                                            <p:txEl>
                                              <p:pRg st="3" end="3"/>
                                            </p:txEl>
                                          </p:spTgt>
                                        </p:tgtEl>
                                        <p:attrNameLst>
                                          <p:attrName>style.visibility</p:attrName>
                                        </p:attrNameLst>
                                      </p:cBhvr>
                                      <p:to>
                                        <p:strVal val="visible"/>
                                      </p:to>
                                    </p:set>
                                    <p:anim calcmode="lin" valueType="num">
                                      <p:cBhvr additive="base">
                                        <p:cTn id="32" dur="1000" fill="hold"/>
                                        <p:tgtEl>
                                          <p:spTgt spid="30723">
                                            <p:txEl>
                                              <p:pRg st="3" end="3"/>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307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1266"/>
                                        </p:tgtEl>
                                        <p:attrNameLst>
                                          <p:attrName>style.visibility</p:attrName>
                                        </p:attrNameLst>
                                      </p:cBhvr>
                                      <p:to>
                                        <p:strVal val="visible"/>
                                      </p:to>
                                    </p:set>
                                    <p:anim calcmode="lin" valueType="num">
                                      <p:cBhvr>
                                        <p:cTn id="38" dur="500" fill="hold"/>
                                        <p:tgtEl>
                                          <p:spTgt spid="11266"/>
                                        </p:tgtEl>
                                        <p:attrNameLst>
                                          <p:attrName>ppt_w</p:attrName>
                                        </p:attrNameLst>
                                      </p:cBhvr>
                                      <p:tavLst>
                                        <p:tav tm="0">
                                          <p:val>
                                            <p:fltVal val="0"/>
                                          </p:val>
                                        </p:tav>
                                        <p:tav tm="100000">
                                          <p:val>
                                            <p:strVal val="#ppt_w"/>
                                          </p:val>
                                        </p:tav>
                                      </p:tavLst>
                                    </p:anim>
                                    <p:anim calcmode="lin" valueType="num">
                                      <p:cBhvr>
                                        <p:cTn id="39" dur="500" fill="hold"/>
                                        <p:tgtEl>
                                          <p:spTgt spid="11266"/>
                                        </p:tgtEl>
                                        <p:attrNameLst>
                                          <p:attrName>ppt_h</p:attrName>
                                        </p:attrNameLst>
                                      </p:cBhvr>
                                      <p:tavLst>
                                        <p:tav tm="0">
                                          <p:val>
                                            <p:fltVal val="0"/>
                                          </p:val>
                                        </p:tav>
                                        <p:tav tm="100000">
                                          <p:val>
                                            <p:strVal val="#ppt_h"/>
                                          </p:val>
                                        </p:tav>
                                      </p:tavLst>
                                    </p:anim>
                                    <p:animEffect transition="in" filter="fade">
                                      <p:cBhvr>
                                        <p:cTn id="40" dur="500"/>
                                        <p:tgtEl>
                                          <p:spTgt spid="11266"/>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447800" y="304800"/>
            <a:ext cx="6858000" cy="1676400"/>
          </a:xfrm>
          <a:solidFill>
            <a:srgbClr val="00B050"/>
          </a:solidFill>
        </p:spPr>
        <p:txBody>
          <a:bodyPr/>
          <a:lstStyle/>
          <a:p>
            <a:r>
              <a:rPr lang="en-US" sz="4400" b="1" dirty="0"/>
              <a:t>What do all </a:t>
            </a:r>
            <a:r>
              <a:rPr lang="en-US" sz="4400" b="1" dirty="0">
                <a:hlinkClick r:id="rId3" action="ppaction://hlinkfile"/>
              </a:rPr>
              <a:t>solutions</a:t>
            </a:r>
            <a:r>
              <a:rPr lang="en-US" sz="4400" b="1" dirty="0"/>
              <a:t> </a:t>
            </a:r>
            <a:br>
              <a:rPr lang="en-US" sz="4400" b="1" dirty="0"/>
            </a:br>
            <a:r>
              <a:rPr lang="en-US" sz="4400" b="1" dirty="0"/>
              <a:t>have in common?</a:t>
            </a:r>
          </a:p>
        </p:txBody>
      </p:sp>
      <p:sp>
        <p:nvSpPr>
          <p:cNvPr id="21507" name="Content Placeholder 2"/>
          <p:cNvSpPr>
            <a:spLocks noGrp="1"/>
          </p:cNvSpPr>
          <p:nvPr>
            <p:ph idx="1"/>
          </p:nvPr>
        </p:nvSpPr>
        <p:spPr>
          <a:xfrm>
            <a:off x="533400" y="2667000"/>
            <a:ext cx="8077200" cy="3429000"/>
          </a:xfrm>
        </p:spPr>
        <p:txBody>
          <a:bodyPr/>
          <a:lstStyle/>
          <a:p>
            <a:r>
              <a:rPr lang="en-US" sz="3600" dirty="0"/>
              <a:t>One of the substances in the mixture dissolves in the other substance.</a:t>
            </a:r>
          </a:p>
          <a:p>
            <a:r>
              <a:rPr lang="en-US" sz="3600" dirty="0"/>
              <a:t>Both substances in the solution retain their properties and can be separated.</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87680"/>
            <a:ext cx="1371600" cy="1755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914400"/>
            <a:ext cx="1543606"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5132846"/>
            <a:ext cx="2209800" cy="136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475124">
            <a:off x="685801" y="5690224"/>
            <a:ext cx="12319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circle(in)">
                                      <p:cBhvr>
                                        <p:cTn id="7" dur="20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barn(inVertical)">
                                      <p:cBhvr>
                                        <p:cTn id="12"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295400" y="274638"/>
            <a:ext cx="6976904" cy="1477962"/>
          </a:xfrm>
          <a:solidFill>
            <a:srgbClr val="00B050"/>
          </a:solidFill>
        </p:spPr>
        <p:txBody>
          <a:bodyPr/>
          <a:lstStyle/>
          <a:p>
            <a:pPr eaLnBrk="1" hangingPunct="1"/>
            <a:r>
              <a:rPr lang="en-US" sz="4000" dirty="0">
                <a:latin typeface="Arial Rounded MT Bold" pitchFamily="34" charset="0"/>
              </a:rPr>
              <a:t>What are some other</a:t>
            </a:r>
            <a:br>
              <a:rPr lang="en-US" sz="4000" dirty="0">
                <a:latin typeface="Arial Rounded MT Bold" pitchFamily="34" charset="0"/>
              </a:rPr>
            </a:br>
            <a:r>
              <a:rPr lang="en-US" sz="4000" dirty="0">
                <a:latin typeface="Arial Rounded MT Bold" pitchFamily="34" charset="0"/>
              </a:rPr>
              <a:t> examples of </a:t>
            </a:r>
            <a:r>
              <a:rPr lang="en-US" sz="4000" dirty="0">
                <a:latin typeface="Arial Rounded MT Bold" pitchFamily="34" charset="0"/>
                <a:hlinkClick r:id="rId3" action="ppaction://hlinkfile"/>
              </a:rPr>
              <a:t>solutions</a:t>
            </a:r>
            <a:r>
              <a:rPr lang="en-US" sz="4000" dirty="0">
                <a:latin typeface="Arial Rounded MT Bold" pitchFamily="34" charset="0"/>
              </a:rPr>
              <a:t>?</a:t>
            </a:r>
          </a:p>
        </p:txBody>
      </p:sp>
      <p:sp>
        <p:nvSpPr>
          <p:cNvPr id="16387" name="Rectangle 3"/>
          <p:cNvSpPr>
            <a:spLocks noGrp="1" noChangeArrowheads="1"/>
          </p:cNvSpPr>
          <p:nvPr>
            <p:ph type="body" idx="1"/>
          </p:nvPr>
        </p:nvSpPr>
        <p:spPr>
          <a:xfrm>
            <a:off x="457200" y="2057400"/>
            <a:ext cx="8229600" cy="4495800"/>
          </a:xfrm>
          <a:noFill/>
        </p:spPr>
        <p:txBody>
          <a:bodyPr/>
          <a:lstStyle/>
          <a:p>
            <a:pPr marL="0" indent="0" eaLnBrk="1" hangingPunct="1">
              <a:buNone/>
            </a:pPr>
            <a:endParaRPr lang="en-US" sz="3200" dirty="0">
              <a:latin typeface="Arial Rounded MT Bold" pitchFamily="34" charset="0"/>
            </a:endParaRPr>
          </a:p>
          <a:p>
            <a:pPr eaLnBrk="1" hangingPunct="1"/>
            <a:r>
              <a:rPr lang="en-US" sz="3200" dirty="0">
                <a:latin typeface="Arial Rounded MT Bold" pitchFamily="34" charset="0"/>
              </a:rPr>
              <a:t>Air = 21% Oxygen + 78% Nitrogen + 1% other gases</a:t>
            </a:r>
          </a:p>
          <a:p>
            <a:r>
              <a:rPr lang="en-US" dirty="0">
                <a:latin typeface="Arial Rounded MT Bold" pitchFamily="34" charset="0"/>
              </a:rPr>
              <a:t>Ocean water</a:t>
            </a:r>
          </a:p>
          <a:p>
            <a:r>
              <a:rPr lang="en-US" dirty="0">
                <a:latin typeface="Arial Rounded MT Bold" pitchFamily="34" charset="0"/>
              </a:rPr>
              <a:t>S</a:t>
            </a:r>
            <a:r>
              <a:rPr lang="en-US" sz="3200" dirty="0">
                <a:latin typeface="Arial Rounded MT Bold" pitchFamily="34" charset="0"/>
              </a:rPr>
              <a:t>wimming pool water</a:t>
            </a:r>
          </a:p>
          <a:p>
            <a:pPr eaLnBrk="1" hangingPunct="1"/>
            <a:r>
              <a:rPr lang="en-US" sz="3200" dirty="0">
                <a:latin typeface="Arial Rounded MT Bold" pitchFamily="34" charset="0"/>
              </a:rPr>
              <a:t>Soda =  Water+ CO2 + other flavors</a:t>
            </a:r>
          </a:p>
          <a:p>
            <a:pPr eaLnBrk="1" hangingPunct="1"/>
            <a:r>
              <a:rPr lang="en-US" sz="3200" dirty="0">
                <a:latin typeface="Arial Rounded MT Bold" pitchFamily="34" charset="0"/>
              </a:rPr>
              <a:t>Jewelry = gold + nickel</a:t>
            </a:r>
          </a:p>
          <a:p>
            <a:pPr eaLnBrk="1" hangingPunct="1"/>
            <a:endParaRPr lang="en-US" dirty="0">
              <a:latin typeface="Arial Rounded MT Bold" pitchFamily="34" charset="0"/>
            </a:endParaRPr>
          </a:p>
        </p:txBody>
      </p:sp>
      <p:pic>
        <p:nvPicPr>
          <p:cNvPr id="22532" name="Picture 5" descr="TN01136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248" y="1143000"/>
            <a:ext cx="1339374"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C:\Users\Mary\AppData\Local\Microsoft\Windows\Temporary Internet Files\Content.IE5\42YX6906\MP900442425[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9333"/>
          <a:stretch/>
        </p:blipFill>
        <p:spPr bwMode="auto">
          <a:xfrm>
            <a:off x="3581400" y="3248620"/>
            <a:ext cx="1399674" cy="1063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Mary\AppData\Local\Microsoft\Windows\Temporary Internet Files\Content.IE5\1944S0F1\MP900422862[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2201" y="3493056"/>
            <a:ext cx="1981200" cy="1320284"/>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7400" y="5582735"/>
            <a:ext cx="914400" cy="912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descr="C:\Users\Mary\AppData\Local\Microsoft\Windows\Temporary Internet Files\Content.IE5\1944S0F1\MP900422233[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598" t="34739" r="30734" b="14140"/>
          <a:stretch/>
        </p:blipFill>
        <p:spPr bwMode="auto">
          <a:xfrm>
            <a:off x="3200400" y="6019780"/>
            <a:ext cx="1233237" cy="7547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 calcmode="lin" valueType="num">
                                      <p:cBhvr additive="base">
                                        <p:cTn id="7"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 calcmode="lin" valueType="num">
                                      <p:cBhvr additive="base">
                                        <p:cTn id="13"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anim calcmode="lin" valueType="num">
                                      <p:cBhvr additive="base">
                                        <p:cTn id="19"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anim calcmode="lin" valueType="num">
                                      <p:cBhvr additive="base">
                                        <p:cTn id="25"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anim calcmode="lin" valueType="num">
                                      <p:cBhvr additive="base">
                                        <p:cTn id="31"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371600" y="152400"/>
            <a:ext cx="6934200" cy="1371600"/>
          </a:xfrm>
          <a:solidFill>
            <a:srgbClr val="00B050"/>
          </a:solidFill>
        </p:spPr>
        <p:txBody>
          <a:bodyPr/>
          <a:lstStyle/>
          <a:p>
            <a:r>
              <a:rPr lang="en-US" sz="4400" b="1" dirty="0"/>
              <a:t>Let’s Explore</a:t>
            </a:r>
          </a:p>
        </p:txBody>
      </p:sp>
      <p:sp>
        <p:nvSpPr>
          <p:cNvPr id="24579" name="Content Placeholder 2"/>
          <p:cNvSpPr>
            <a:spLocks noGrp="1"/>
          </p:cNvSpPr>
          <p:nvPr>
            <p:ph idx="1"/>
          </p:nvPr>
        </p:nvSpPr>
        <p:spPr>
          <a:xfrm>
            <a:off x="457200" y="1752600"/>
            <a:ext cx="8229600" cy="4724400"/>
          </a:xfrm>
        </p:spPr>
        <p:txBody>
          <a:bodyPr/>
          <a:lstStyle/>
          <a:p>
            <a:r>
              <a:rPr lang="en-US" sz="3200" dirty="0">
                <a:latin typeface="Arial Rounded MT Bold" pitchFamily="34" charset="0"/>
              </a:rPr>
              <a:t>Observe the mystery mixture in the bag without opening the bag. </a:t>
            </a:r>
          </a:p>
          <a:p>
            <a:r>
              <a:rPr lang="en-US" sz="3200" dirty="0">
                <a:latin typeface="Arial Rounded MT Bold" pitchFamily="34" charset="0"/>
              </a:rPr>
              <a:t>What do you think is in this mixture?</a:t>
            </a:r>
          </a:p>
          <a:p>
            <a:pPr eaLnBrk="1" hangingPunct="1"/>
            <a:r>
              <a:rPr lang="en-US" sz="3200" dirty="0">
                <a:latin typeface="Arial Rounded MT Bold" pitchFamily="34" charset="0"/>
              </a:rPr>
              <a:t>How can it be separated?</a:t>
            </a:r>
          </a:p>
          <a:p>
            <a:pPr eaLnBrk="1" hangingPunct="1"/>
            <a:r>
              <a:rPr lang="en-US" sz="3200" dirty="0">
                <a:latin typeface="Arial Rounded MT Bold" pitchFamily="34" charset="0"/>
              </a:rPr>
              <a:t>Brainstorm with your group a </a:t>
            </a:r>
          </a:p>
          <a:p>
            <a:pPr eaLnBrk="1" hangingPunct="1">
              <a:buFont typeface="Wingdings" pitchFamily="2" charset="2"/>
              <a:buNone/>
            </a:pPr>
            <a:r>
              <a:rPr lang="en-US" sz="3200" dirty="0">
                <a:latin typeface="Arial Rounded MT Bold" pitchFamily="34" charset="0"/>
              </a:rPr>
              <a:t>   plan to separate this mixture? </a:t>
            </a:r>
          </a:p>
          <a:p>
            <a:pPr eaLnBrk="1" hangingPunct="1"/>
            <a:r>
              <a:rPr lang="en-US" sz="3200" dirty="0">
                <a:latin typeface="Arial Rounded MT Bold" pitchFamily="34" charset="0"/>
              </a:rPr>
              <a:t>Be ready to share your ideas with the class.</a:t>
            </a:r>
          </a:p>
          <a:p>
            <a:endParaRPr lang="en-US" sz="4000" dirty="0"/>
          </a:p>
        </p:txBody>
      </p:sp>
      <p:pic>
        <p:nvPicPr>
          <p:cNvPr id="5122" name="Picture 2" descr="C:\Users\Mary\AppData\Local\Microsoft\Windows\Temporary Internet Files\Content.IE5\1944S0F1\MC90038544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350520"/>
            <a:ext cx="149352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ary\AppData\Local\Microsoft\Windows\Temporary Internet Files\Content.IE5\59OM81DN\MM900356797[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190500"/>
            <a:ext cx="1386840" cy="1562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anim calcmode="lin" valueType="num">
                                      <p:cBhvr additive="base">
                                        <p:cTn id="11"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 calcmode="lin" valueType="num">
                                      <p:cBhvr additive="base">
                                        <p:cTn id="17"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4579">
                                            <p:txEl>
                                              <p:pRg st="3" end="3"/>
                                            </p:txEl>
                                          </p:spTgt>
                                        </p:tgtEl>
                                        <p:attrNameLst>
                                          <p:attrName>style.visibility</p:attrName>
                                        </p:attrNameLst>
                                      </p:cBhvr>
                                      <p:to>
                                        <p:strVal val="visible"/>
                                      </p:to>
                                    </p:set>
                                    <p:anim calcmode="lin" valueType="num">
                                      <p:cBhvr additive="base">
                                        <p:cTn id="23"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4579">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 calcmode="lin" valueType="num">
                                      <p:cBhvr additive="base">
                                        <p:cTn id="27"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4579">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4579">
                                            <p:txEl>
                                              <p:pRg st="5" end="5"/>
                                            </p:txEl>
                                          </p:spTgt>
                                        </p:tgtEl>
                                        <p:attrNameLst>
                                          <p:attrName>style.visibility</p:attrName>
                                        </p:attrNameLst>
                                      </p:cBhvr>
                                      <p:to>
                                        <p:strVal val="visible"/>
                                      </p:to>
                                    </p:set>
                                    <p:anim calcmode="lin" valueType="num">
                                      <p:cBhvr additive="base">
                                        <p:cTn id="31"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295400" y="152400"/>
            <a:ext cx="7391400" cy="1371600"/>
          </a:xfrm>
          <a:solidFill>
            <a:srgbClr val="00B050"/>
          </a:solidFill>
        </p:spPr>
        <p:txBody>
          <a:bodyPr/>
          <a:lstStyle/>
          <a:p>
            <a:r>
              <a:rPr lang="en-US" sz="3200" dirty="0">
                <a:latin typeface="Arial Rounded MT Bold" pitchFamily="34" charset="0"/>
              </a:rPr>
              <a:t>What materials/tools will you </a:t>
            </a:r>
            <a:br>
              <a:rPr lang="en-US" sz="3200" dirty="0">
                <a:latin typeface="Arial Rounded MT Bold" pitchFamily="34" charset="0"/>
              </a:rPr>
            </a:br>
            <a:r>
              <a:rPr lang="en-US" sz="3200" dirty="0">
                <a:latin typeface="Arial Rounded MT Bold" pitchFamily="34" charset="0"/>
              </a:rPr>
              <a:t>use to separate the mystery mixture?</a:t>
            </a:r>
            <a:endParaRPr lang="en-US" sz="3200" dirty="0"/>
          </a:p>
        </p:txBody>
      </p:sp>
      <p:sp>
        <p:nvSpPr>
          <p:cNvPr id="25603" name="Content Placeholder 2"/>
          <p:cNvSpPr>
            <a:spLocks noGrp="1"/>
          </p:cNvSpPr>
          <p:nvPr>
            <p:ph sz="half" idx="1"/>
          </p:nvPr>
        </p:nvSpPr>
        <p:spPr>
          <a:xfrm>
            <a:off x="533400" y="2438400"/>
            <a:ext cx="3962400" cy="3657600"/>
          </a:xfrm>
        </p:spPr>
        <p:txBody>
          <a:bodyPr/>
          <a:lstStyle/>
          <a:p>
            <a:r>
              <a:rPr lang="en-US" dirty="0"/>
              <a:t>2 Clear plastic cups</a:t>
            </a:r>
          </a:p>
          <a:p>
            <a:r>
              <a:rPr lang="en-US" dirty="0"/>
              <a:t>Graduated cylinder</a:t>
            </a:r>
          </a:p>
          <a:p>
            <a:r>
              <a:rPr lang="en-US" dirty="0"/>
              <a:t>50 mL of water</a:t>
            </a:r>
          </a:p>
          <a:p>
            <a:r>
              <a:rPr lang="en-US" dirty="0"/>
              <a:t>Wire mesh screen </a:t>
            </a:r>
          </a:p>
          <a:p>
            <a:pPr>
              <a:buFont typeface="Wingdings" pitchFamily="2" charset="2"/>
              <a:buNone/>
            </a:pPr>
            <a:r>
              <a:rPr lang="en-US" dirty="0"/>
              <a:t>     or strainer*</a:t>
            </a:r>
          </a:p>
          <a:p>
            <a:endParaRPr lang="en-US" dirty="0"/>
          </a:p>
          <a:p>
            <a:endParaRPr lang="en-US" dirty="0"/>
          </a:p>
          <a:p>
            <a:endParaRPr lang="en-US" dirty="0"/>
          </a:p>
          <a:p>
            <a:endParaRPr lang="en-US" dirty="0"/>
          </a:p>
          <a:p>
            <a:endParaRPr lang="en-US" dirty="0"/>
          </a:p>
        </p:txBody>
      </p:sp>
      <p:sp>
        <p:nvSpPr>
          <p:cNvPr id="25604" name="Content Placeholder 3"/>
          <p:cNvSpPr>
            <a:spLocks noGrp="1"/>
          </p:cNvSpPr>
          <p:nvPr>
            <p:ph sz="half" idx="2"/>
          </p:nvPr>
        </p:nvSpPr>
        <p:spPr>
          <a:xfrm>
            <a:off x="4648200" y="2438400"/>
            <a:ext cx="3962400" cy="3657600"/>
          </a:xfrm>
        </p:spPr>
        <p:txBody>
          <a:bodyPr/>
          <a:lstStyle/>
          <a:p>
            <a:r>
              <a:rPr lang="en-US" dirty="0"/>
              <a:t>1 Spoon</a:t>
            </a:r>
          </a:p>
          <a:p>
            <a:r>
              <a:rPr lang="en-US" dirty="0"/>
              <a:t>Paper towels</a:t>
            </a:r>
          </a:p>
          <a:p>
            <a:r>
              <a:rPr lang="en-US" dirty="0"/>
              <a:t>Hand lens</a:t>
            </a:r>
          </a:p>
          <a:p>
            <a:r>
              <a:rPr lang="en-US" dirty="0"/>
              <a:t>Filter paper or coffee filter</a:t>
            </a:r>
          </a:p>
          <a:p>
            <a:endParaRPr lang="en-US" dirty="0"/>
          </a:p>
          <a:p>
            <a:endParaRPr lang="en-US" dirty="0"/>
          </a:p>
          <a:p>
            <a:endParaRPr lang="en-US" dirty="0"/>
          </a:p>
          <a:p>
            <a:endParaRPr lang="en-US" dirty="0"/>
          </a:p>
          <a:p>
            <a:endParaRPr lang="en-US" dirty="0"/>
          </a:p>
          <a:p>
            <a:endParaRPr lang="en-US" dirty="0"/>
          </a:p>
        </p:txBody>
      </p:sp>
      <p:pic>
        <p:nvPicPr>
          <p:cNvPr id="6146" name="Picture 2" descr="C:\Users\Mary\AppData\Local\Microsoft\Windows\Temporary Internet Files\Content.IE5\59OM81DN\MM900356797[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67640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60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60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60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62000" y="2438400"/>
            <a:ext cx="7467600" cy="3048000"/>
          </a:xfrm>
          <a:solidFill>
            <a:srgbClr val="00B050"/>
          </a:solidFill>
        </p:spPr>
        <p:txBody>
          <a:bodyPr/>
          <a:lstStyle/>
          <a:p>
            <a:pPr eaLnBrk="1" hangingPunct="1"/>
            <a:br>
              <a:rPr lang="en-US" sz="4000" dirty="0">
                <a:latin typeface="Arial Rounded MT Bold" pitchFamily="34" charset="0"/>
              </a:rPr>
            </a:br>
            <a:r>
              <a:rPr lang="en-US" sz="4000" dirty="0">
                <a:latin typeface="Arial Rounded MT Bold" pitchFamily="34" charset="0"/>
              </a:rPr>
              <a:t>Have your group’s Materials Manager get the lab materials and  give the Separating a Mixture </a:t>
            </a:r>
            <a:r>
              <a:rPr lang="en-US" sz="4000" dirty="0">
                <a:latin typeface="Arial Rounded MT Bold" pitchFamily="34" charset="0"/>
                <a:hlinkClick r:id="rId3" action="ppaction://hlinkfile"/>
              </a:rPr>
              <a:t>Lab</a:t>
            </a:r>
            <a:r>
              <a:rPr lang="en-US" sz="4000" dirty="0">
                <a:latin typeface="Arial Rounded MT Bold" pitchFamily="34" charset="0"/>
              </a:rPr>
              <a:t> a try.</a:t>
            </a:r>
            <a:br>
              <a:rPr lang="en-US" dirty="0">
                <a:latin typeface="Arial Rounded MT Bold" pitchFamily="34" charset="0"/>
              </a:rPr>
            </a:br>
            <a:endParaRPr lang="en-US"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799" y="350520"/>
            <a:ext cx="3749467" cy="1783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ndAc>
      <p:end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371600" y="274638"/>
            <a:ext cx="6781800" cy="1143000"/>
          </a:xfrm>
          <a:solidFill>
            <a:srgbClr val="00B050"/>
          </a:solidFill>
        </p:spPr>
        <p:txBody>
          <a:bodyPr/>
          <a:lstStyle/>
          <a:p>
            <a:r>
              <a:rPr lang="en-US" sz="4000" dirty="0"/>
              <a:t>Explain</a:t>
            </a:r>
          </a:p>
        </p:txBody>
      </p:sp>
      <p:sp>
        <p:nvSpPr>
          <p:cNvPr id="28675" name="Content Placeholder 2"/>
          <p:cNvSpPr>
            <a:spLocks noGrp="1"/>
          </p:cNvSpPr>
          <p:nvPr>
            <p:ph idx="1"/>
          </p:nvPr>
        </p:nvSpPr>
        <p:spPr/>
        <p:txBody>
          <a:bodyPr/>
          <a:lstStyle/>
          <a:p>
            <a:pPr marL="0" indent="0">
              <a:buNone/>
            </a:pPr>
            <a:r>
              <a:rPr lang="en-US" sz="3200" dirty="0"/>
              <a:t>1.  Were you able to separate the mixture?</a:t>
            </a:r>
          </a:p>
          <a:p>
            <a:pPr marL="0" indent="0">
              <a:buNone/>
            </a:pPr>
            <a:r>
              <a:rPr lang="en-US" sz="3200" dirty="0"/>
              <a:t>2.  Were there any problems?</a:t>
            </a:r>
          </a:p>
          <a:p>
            <a:pPr marL="514350" indent="-514350">
              <a:buAutoNum type="arabicPeriod" startAt="3"/>
            </a:pPr>
            <a:r>
              <a:rPr lang="en-US" sz="3200" dirty="0"/>
              <a:t>What did you do to ensure that the results</a:t>
            </a:r>
          </a:p>
          <a:p>
            <a:pPr marL="0" indent="0">
              <a:buNone/>
            </a:pPr>
            <a:r>
              <a:rPr lang="en-US" dirty="0"/>
              <a:t>     </a:t>
            </a:r>
            <a:r>
              <a:rPr lang="en-US" sz="3200" dirty="0"/>
              <a:t> were accurate?</a:t>
            </a:r>
          </a:p>
          <a:p>
            <a:pPr marL="514350" indent="-514350">
              <a:buAutoNum type="arabicPeriod" startAt="4"/>
            </a:pPr>
            <a:r>
              <a:rPr lang="en-US" sz="3200" dirty="0"/>
              <a:t>What substances were separated and</a:t>
            </a:r>
          </a:p>
          <a:p>
            <a:pPr marL="0" indent="0">
              <a:buNone/>
            </a:pPr>
            <a:r>
              <a:rPr lang="en-US" dirty="0"/>
              <a:t>     </a:t>
            </a:r>
            <a:r>
              <a:rPr lang="en-US" sz="3200" dirty="0"/>
              <a:t> identified?</a:t>
            </a:r>
          </a:p>
          <a:p>
            <a:pPr marL="0" indent="0">
              <a:buNone/>
            </a:pPr>
            <a:r>
              <a:rPr lang="en-US" sz="3200" dirty="0"/>
              <a:t>5.  Does the evidence support  </a:t>
            </a:r>
            <a:r>
              <a:rPr lang="en-US" dirty="0"/>
              <a:t>your</a:t>
            </a:r>
            <a:r>
              <a:rPr lang="en-US" sz="3200" dirty="0"/>
              <a:t> prediction?</a:t>
            </a:r>
          </a:p>
        </p:txBody>
      </p:sp>
      <p:pic>
        <p:nvPicPr>
          <p:cNvPr id="8194" name="Picture 2" descr="C:\Users\Mary\AppData\Local\Microsoft\Windows\Temporary Internet Files\Content.IE5\59OM81DN\MM900356797[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810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additive="base">
                                        <p:cTn id="31"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8675">
                                            <p:txEl>
                                              <p:pRg st="5" end="5"/>
                                            </p:txEl>
                                          </p:spTgt>
                                        </p:tgtEl>
                                        <p:attrNameLst>
                                          <p:attrName>style.visibility</p:attrName>
                                        </p:attrNameLst>
                                      </p:cBhvr>
                                      <p:to>
                                        <p:strVal val="visible"/>
                                      </p:to>
                                    </p:set>
                                    <p:anim calcmode="lin" valueType="num">
                                      <p:cBhvr additive="base">
                                        <p:cTn id="37" dur="5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6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8675">
                                            <p:txEl>
                                              <p:pRg st="6" end="6"/>
                                            </p:txEl>
                                          </p:spTgt>
                                        </p:tgtEl>
                                        <p:attrNameLst>
                                          <p:attrName>style.visibility</p:attrName>
                                        </p:attrNameLst>
                                      </p:cBhvr>
                                      <p:to>
                                        <p:strVal val="visible"/>
                                      </p:to>
                                    </p:set>
                                    <p:anim calcmode="lin" valueType="num">
                                      <p:cBhvr additive="base">
                                        <p:cTn id="43" dur="500" fill="hold"/>
                                        <p:tgtEl>
                                          <p:spTgt spid="2867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86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524000" y="274638"/>
            <a:ext cx="6781800" cy="1143000"/>
          </a:xfrm>
          <a:solidFill>
            <a:srgbClr val="00B050"/>
          </a:solidFill>
        </p:spPr>
        <p:txBody>
          <a:bodyPr/>
          <a:lstStyle/>
          <a:p>
            <a:r>
              <a:rPr lang="en-US" dirty="0"/>
              <a:t>Elaborate </a:t>
            </a:r>
          </a:p>
        </p:txBody>
      </p:sp>
      <p:sp>
        <p:nvSpPr>
          <p:cNvPr id="3" name="Content Placeholder 2"/>
          <p:cNvSpPr>
            <a:spLocks noGrp="1"/>
          </p:cNvSpPr>
          <p:nvPr>
            <p:ph idx="1"/>
          </p:nvPr>
        </p:nvSpPr>
        <p:spPr/>
        <p:txBody>
          <a:bodyPr/>
          <a:lstStyle/>
          <a:p>
            <a:pPr marL="0" indent="0">
              <a:buFont typeface="Wingdings" pitchFamily="2" charset="2"/>
              <a:buNone/>
              <a:defRPr/>
            </a:pPr>
            <a:endParaRPr lang="en-US" sz="4000" dirty="0"/>
          </a:p>
          <a:p>
            <a:pPr marL="0" indent="0">
              <a:buFont typeface="Wingdings" pitchFamily="2" charset="2"/>
              <a:buNone/>
              <a:defRPr/>
            </a:pPr>
            <a:r>
              <a:rPr lang="en-US" sz="4000" b="1" dirty="0">
                <a:effectLst>
                  <a:outerShdw blurRad="38100" dist="38100" dir="2700000" algn="tl">
                    <a:srgbClr val="000000">
                      <a:alpha val="43137"/>
                    </a:srgbClr>
                  </a:outerShdw>
                </a:effectLst>
              </a:rPr>
              <a:t>Essential Lab # 1: </a:t>
            </a:r>
            <a:r>
              <a:rPr lang="en-US" sz="3600" b="1" cap="all" dirty="0">
                <a:effectLst>
                  <a:outerShdw blurRad="38100" dist="38100" dir="2700000" algn="tl">
                    <a:srgbClr val="000000">
                      <a:alpha val="43137"/>
                    </a:srgbClr>
                  </a:outerShdw>
                </a:effectLst>
              </a:rPr>
              <a:t>separating sALT, </a:t>
            </a:r>
          </a:p>
          <a:p>
            <a:pPr marL="0" indent="0">
              <a:buFont typeface="Wingdings" pitchFamily="2" charset="2"/>
              <a:buNone/>
              <a:defRPr/>
            </a:pPr>
            <a:r>
              <a:rPr lang="en-US" sz="3600" b="1" cap="all" dirty="0">
                <a:effectLst>
                  <a:outerShdw blurRad="38100" dist="38100" dir="2700000" algn="tl">
                    <a:srgbClr val="000000">
                      <a:alpha val="43137"/>
                    </a:srgbClr>
                  </a:outerShdw>
                </a:effectLst>
              </a:rPr>
              <a:t>                               sAND and Iron Filings</a:t>
            </a:r>
            <a:endParaRPr lang="en-US" sz="3600" b="1" dirty="0">
              <a:effectLst>
                <a:outerShdw blurRad="38100" dist="38100" dir="2700000" algn="tl">
                  <a:srgbClr val="000000">
                    <a:alpha val="43137"/>
                  </a:srgbClr>
                </a:outerShdw>
              </a:effectLst>
            </a:endParaRPr>
          </a:p>
          <a:p>
            <a:pPr marL="0" indent="0">
              <a:buFont typeface="Wingdings" pitchFamily="2" charset="2"/>
              <a:buNone/>
              <a:defRPr/>
            </a:pPr>
            <a:endParaRPr lang="en-US" dirty="0"/>
          </a:p>
          <a:p>
            <a:pPr marL="0" indent="0">
              <a:buFont typeface="Wingdings" pitchFamily="2" charset="2"/>
              <a:buNone/>
              <a:defRPr/>
            </a:pPr>
            <a:endParaRPr lang="en-US" sz="2000" dirty="0"/>
          </a:p>
          <a:p>
            <a:pPr marL="0" indent="0">
              <a:buFont typeface="Wingdings" pitchFamily="2" charset="2"/>
              <a:buNone/>
              <a:defRPr/>
            </a:pPr>
            <a:endParaRPr lang="en-US" sz="2000" dirty="0"/>
          </a:p>
          <a:p>
            <a:pPr marL="0" indent="0">
              <a:buFont typeface="Wingdings" pitchFamily="2" charset="2"/>
              <a:buNone/>
              <a:defRPr/>
            </a:pPr>
            <a:endParaRPr lang="en-US" sz="2000" dirty="0"/>
          </a:p>
          <a:p>
            <a:pPr marL="0" indent="0">
              <a:buFont typeface="Wingdings" pitchFamily="2" charset="2"/>
              <a:buNone/>
              <a:defRPr/>
            </a:pPr>
            <a:endParaRPr lang="en-US" sz="2000" dirty="0"/>
          </a:p>
          <a:p>
            <a:pPr marL="0" indent="0">
              <a:buFont typeface="Wingdings" pitchFamily="2" charset="2"/>
              <a:buNone/>
              <a:defRPr/>
            </a:pPr>
            <a:r>
              <a:rPr lang="en-US" sz="1800" dirty="0">
                <a:hlinkClick r:id="rId3"/>
              </a:rPr>
              <a:t>Essential Lab 1 Separating Salt, Sand and Iron Filings (Student)</a:t>
            </a:r>
            <a:br>
              <a:rPr lang="en-US" sz="1800" dirty="0"/>
            </a:br>
            <a:r>
              <a:rPr lang="en-US" sz="1800" dirty="0">
                <a:hlinkClick r:id="rId4"/>
              </a:rPr>
              <a:t>Essential Lab 1 Separating Salt, Sand and Iron Filings (Teacher)</a:t>
            </a:r>
            <a:br>
              <a:rPr lang="en-US" sz="2000" dirty="0"/>
            </a:br>
            <a:endParaRPr lang="en-US" sz="2000" dirty="0"/>
          </a:p>
          <a:p>
            <a:pPr marL="0" indent="0">
              <a:buFont typeface="Wingdings" pitchFamily="2" charset="2"/>
              <a:buNone/>
              <a:defRPr/>
            </a:pPr>
            <a:endParaRPr lang="en-US" sz="2000" dirty="0"/>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124200"/>
            <a:ext cx="2323388" cy="2291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3400" y="609600"/>
            <a:ext cx="8001000" cy="685800"/>
          </a:xfrm>
        </p:spPr>
        <p:txBody>
          <a:bodyPr/>
          <a:lstStyle/>
          <a:p>
            <a:r>
              <a:rPr lang="en-US" sz="4000" b="1" dirty="0">
                <a:solidFill>
                  <a:srgbClr val="00B050"/>
                </a:solidFill>
              </a:rPr>
              <a:t>Brain Check   </a:t>
            </a:r>
          </a:p>
        </p:txBody>
      </p:sp>
      <p:sp>
        <p:nvSpPr>
          <p:cNvPr id="29699" name="Content Placeholder 2"/>
          <p:cNvSpPr>
            <a:spLocks noGrp="1"/>
          </p:cNvSpPr>
          <p:nvPr>
            <p:ph idx="1"/>
          </p:nvPr>
        </p:nvSpPr>
        <p:spPr>
          <a:xfrm>
            <a:off x="533400" y="1828800"/>
            <a:ext cx="8077200" cy="4267200"/>
          </a:xfrm>
        </p:spPr>
        <p:txBody>
          <a:bodyPr/>
          <a:lstStyle/>
          <a:p>
            <a:pPr marL="514350" indent="-514350">
              <a:buFont typeface="CAC Futura Casual" pitchFamily="2" charset="0"/>
              <a:buAutoNum type="arabicPeriod"/>
            </a:pPr>
            <a:r>
              <a:rPr lang="en-US" sz="3200" dirty="0"/>
              <a:t>What is a mixture?  Give two examples.</a:t>
            </a:r>
          </a:p>
          <a:p>
            <a:pPr marL="514350" indent="-514350">
              <a:buFont typeface="CAC Futura Casual" pitchFamily="2" charset="0"/>
              <a:buAutoNum type="arabicPeriod"/>
            </a:pPr>
            <a:r>
              <a:rPr lang="en-US" sz="3200" dirty="0"/>
              <a:t>What is a solution?  Give two examples.</a:t>
            </a:r>
          </a:p>
          <a:p>
            <a:pPr marL="514350" indent="-514350">
              <a:buFont typeface="CAC Futura Casual" pitchFamily="2" charset="0"/>
              <a:buAutoNum type="arabicPeriod"/>
            </a:pPr>
            <a:r>
              <a:rPr lang="en-US" sz="3200" dirty="0"/>
              <a:t>How do you know when a solid and a liquid form a mixture that is also a solution?</a:t>
            </a:r>
          </a:p>
          <a:p>
            <a:pPr marL="514350" indent="-514350">
              <a:buFont typeface="CAC Futura Casual" pitchFamily="2" charset="0"/>
              <a:buAutoNum type="arabicPeriod"/>
            </a:pPr>
            <a:r>
              <a:rPr lang="en-US" sz="3200" dirty="0"/>
              <a:t>How can mixtures be separated?</a:t>
            </a:r>
          </a:p>
          <a:p>
            <a:pPr marL="514350" indent="-514350">
              <a:buFont typeface="CAC Futura Casual" pitchFamily="2" charset="0"/>
              <a:buAutoNum type="arabicPeriod"/>
            </a:pPr>
            <a:r>
              <a:rPr lang="en-US" sz="3200" dirty="0"/>
              <a:t>How are screen filters and paper filters alike? How are they different?</a:t>
            </a: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7499"/>
            <a:ext cx="1653998" cy="102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1" name="Picture 5" descr="C:\Documents and Settings\096512\Local Settings\Temporary Internet Files\Content.IE5\JOQ7BVAR\MC90033423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1280" y="147320"/>
            <a:ext cx="1676400"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533400" y="1600200"/>
            <a:ext cx="8077200" cy="4495800"/>
          </a:xfrm>
        </p:spPr>
        <p:txBody>
          <a:bodyPr/>
          <a:lstStyle/>
          <a:p>
            <a:pPr marL="514350" indent="-514350">
              <a:buFont typeface="Wingdings" pitchFamily="2" charset="2"/>
              <a:buNone/>
            </a:pPr>
            <a:r>
              <a:rPr lang="en-US" sz="3200" dirty="0"/>
              <a:t>6.  The beaker has a mixture of sugar, sand, and water in it?  Which material will collect on the paper  towel filter?  Explain your answer.</a:t>
            </a:r>
          </a:p>
        </p:txBody>
      </p:sp>
      <p:pic>
        <p:nvPicPr>
          <p:cNvPr id="3072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200400"/>
            <a:ext cx="2590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rot="10800000" flipV="1">
            <a:off x="2133600" y="352454"/>
            <a:ext cx="5562600" cy="707886"/>
          </a:xfrm>
          <a:prstGeom prst="rect">
            <a:avLst/>
          </a:prstGeom>
        </p:spPr>
        <p:txBody>
          <a:bodyPr wrap="square">
            <a:spAutoFit/>
          </a:bodyPr>
          <a:lstStyle/>
          <a:p>
            <a:r>
              <a:rPr lang="en-US" sz="4000" b="1" dirty="0">
                <a:solidFill>
                  <a:srgbClr val="00B050"/>
                </a:solidFill>
              </a:rPr>
              <a:t>Brain Check continued </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43000" y="304800"/>
            <a:ext cx="7391400" cy="1447800"/>
          </a:xfrm>
          <a:solidFill>
            <a:srgbClr val="00B050"/>
          </a:solidFill>
        </p:spPr>
        <p:txBody>
          <a:bodyPr/>
          <a:lstStyle/>
          <a:p>
            <a:pPr eaLnBrk="1" hangingPunct="1"/>
            <a:r>
              <a:rPr lang="en-US" sz="4000" b="1" dirty="0">
                <a:latin typeface="Arial Rounded MT Bold" pitchFamily="34" charset="0"/>
              </a:rPr>
              <a:t>What do you know </a:t>
            </a:r>
            <a:br>
              <a:rPr lang="en-US" sz="4000" b="1" dirty="0">
                <a:latin typeface="Arial Rounded MT Bold" pitchFamily="34" charset="0"/>
              </a:rPr>
            </a:br>
            <a:r>
              <a:rPr lang="en-US" sz="4000" b="1" dirty="0">
                <a:latin typeface="Arial Rounded MT Bold" pitchFamily="34" charset="0"/>
              </a:rPr>
              <a:t>about </a:t>
            </a:r>
            <a:r>
              <a:rPr lang="en-US" sz="4000" b="1" dirty="0">
                <a:latin typeface="Arial Rounded MT Bold" pitchFamily="34" charset="0"/>
                <a:hlinkClick r:id="rId3" action="ppaction://hlinkfile"/>
              </a:rPr>
              <a:t>mixtures</a:t>
            </a:r>
            <a:r>
              <a:rPr lang="en-US" sz="4000" b="1" dirty="0">
                <a:latin typeface="Arial Rounded MT Bold" pitchFamily="34" charset="0"/>
              </a:rPr>
              <a:t>?</a:t>
            </a:r>
          </a:p>
        </p:txBody>
      </p:sp>
      <p:sp>
        <p:nvSpPr>
          <p:cNvPr id="4099" name="Rectangle 3"/>
          <p:cNvSpPr>
            <a:spLocks noGrp="1" noChangeArrowheads="1"/>
          </p:cNvSpPr>
          <p:nvPr>
            <p:ph type="body" idx="1"/>
          </p:nvPr>
        </p:nvSpPr>
        <p:spPr>
          <a:xfrm>
            <a:off x="1066800" y="2285999"/>
            <a:ext cx="7391400" cy="3171397"/>
          </a:xfrm>
          <a:noFill/>
        </p:spPr>
        <p:txBody>
          <a:bodyPr/>
          <a:lstStyle/>
          <a:p>
            <a:pPr eaLnBrk="1" hangingPunct="1"/>
            <a:r>
              <a:rPr lang="en-US" sz="3600" dirty="0">
                <a:latin typeface="Arial Rounded MT Bold" pitchFamily="34" charset="0"/>
              </a:rPr>
              <a:t>Form when two or more substances combine.</a:t>
            </a:r>
          </a:p>
          <a:p>
            <a:pPr eaLnBrk="1" hangingPunct="1"/>
            <a:r>
              <a:rPr lang="en-US" sz="3600" dirty="0">
                <a:latin typeface="Arial Rounded MT Bold" pitchFamily="34" charset="0"/>
              </a:rPr>
              <a:t>Keep their physical properties.</a:t>
            </a:r>
          </a:p>
          <a:p>
            <a:pPr eaLnBrk="1" hangingPunct="1"/>
            <a:r>
              <a:rPr lang="en-US" sz="3600" dirty="0">
                <a:latin typeface="Arial Rounded MT Bold" pitchFamily="34" charset="0"/>
              </a:rPr>
              <a:t>Can be separated by their physical properties.</a:t>
            </a:r>
          </a:p>
          <a:p>
            <a:pPr eaLnBrk="1" hangingPunct="1">
              <a:buFont typeface="Wingdings" pitchFamily="2" charset="2"/>
              <a:buNone/>
            </a:pPr>
            <a:endParaRPr lang="en-US" sz="4000" dirty="0">
              <a:latin typeface="Arial Rounded MT Bold" pitchFamily="34" charset="0"/>
            </a:endParaRPr>
          </a:p>
          <a:p>
            <a:pPr eaLnBrk="1" hangingPunct="1"/>
            <a:endParaRPr lang="en-US" sz="4000" b="1" dirty="0">
              <a:latin typeface="Arial Rounded MT Bold" pitchFamily="34" charset="0"/>
            </a:endParaRPr>
          </a:p>
          <a:p>
            <a:pPr eaLnBrk="1" hangingPunct="1"/>
            <a:endParaRPr lang="en-US" sz="4000" b="1" dirty="0"/>
          </a:p>
        </p:txBody>
      </p:sp>
      <p:pic>
        <p:nvPicPr>
          <p:cNvPr id="133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51588">
            <a:off x="7203203" y="428079"/>
            <a:ext cx="1806486" cy="1095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Documents and Settings\096512\Local Settings\Temporary Internet Files\Content.IE5\PS9GGFXR\MP90043917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410200"/>
            <a:ext cx="182880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left)">
                                      <p:cBhvr>
                                        <p:cTn id="7" dur="10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wipe(left)">
                                      <p:cBhvr>
                                        <p:cTn id="12" dur="1000"/>
                                        <p:tgtEl>
                                          <p:spTgt spid="4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wipe(left)">
                                      <p:cBhvr>
                                        <p:cTn id="17" dur="10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0" y="274638"/>
            <a:ext cx="6858000" cy="1143000"/>
          </a:xfrm>
          <a:solidFill>
            <a:srgbClr val="00B050"/>
          </a:solidFill>
        </p:spPr>
        <p:txBody>
          <a:bodyPr/>
          <a:lstStyle/>
          <a:p>
            <a:r>
              <a:rPr lang="en-US" dirty="0"/>
              <a:t>Mixtures and Solutions Review</a:t>
            </a:r>
          </a:p>
        </p:txBody>
      </p:sp>
      <p:sp>
        <p:nvSpPr>
          <p:cNvPr id="31747" name="Rectangle 3"/>
          <p:cNvSpPr>
            <a:spLocks noGrp="1" noChangeArrowheads="1"/>
          </p:cNvSpPr>
          <p:nvPr>
            <p:ph type="body" idx="1"/>
          </p:nvPr>
        </p:nvSpPr>
        <p:spPr/>
        <p:txBody>
          <a:bodyPr/>
          <a:lstStyle/>
          <a:p>
            <a:pPr marL="0" indent="0">
              <a:lnSpc>
                <a:spcPct val="80000"/>
              </a:lnSpc>
              <a:buNone/>
            </a:pPr>
            <a:r>
              <a:rPr lang="en-US" sz="2800" b="1" dirty="0"/>
              <a:t>1.  What are mixtures?</a:t>
            </a:r>
          </a:p>
          <a:p>
            <a:pPr marL="0" indent="0">
              <a:lnSpc>
                <a:spcPct val="80000"/>
              </a:lnSpc>
              <a:buNone/>
            </a:pPr>
            <a:r>
              <a:rPr lang="en-US" sz="2800" dirty="0">
                <a:solidFill>
                  <a:srgbClr val="FF0000"/>
                </a:solidFill>
              </a:rPr>
              <a:t>Answer: </a:t>
            </a:r>
            <a:r>
              <a:rPr lang="en-US" sz="2800" dirty="0"/>
              <a:t>A combination of two or more substances that can be separated from the mixture and be the same as they were before they were mixed.</a:t>
            </a:r>
          </a:p>
          <a:p>
            <a:pPr marL="0" indent="0">
              <a:lnSpc>
                <a:spcPct val="80000"/>
              </a:lnSpc>
              <a:buNone/>
            </a:pPr>
            <a:r>
              <a:rPr lang="en-US" sz="2800" dirty="0"/>
              <a:t>Examples will vary… cereal, salad, gravel, etc.</a:t>
            </a:r>
          </a:p>
          <a:p>
            <a:pPr marL="0" indent="0">
              <a:lnSpc>
                <a:spcPct val="80000"/>
              </a:lnSpc>
              <a:buNone/>
            </a:pPr>
            <a:endParaRPr lang="en-US" sz="2800" dirty="0"/>
          </a:p>
          <a:p>
            <a:pPr marL="0" indent="0">
              <a:lnSpc>
                <a:spcPct val="80000"/>
              </a:lnSpc>
              <a:buNone/>
            </a:pPr>
            <a:r>
              <a:rPr lang="en-US" sz="2800" b="1" dirty="0"/>
              <a:t>2. What are solutions?</a:t>
            </a:r>
          </a:p>
          <a:p>
            <a:pPr marL="0" indent="0">
              <a:lnSpc>
                <a:spcPct val="90000"/>
              </a:lnSpc>
              <a:buNone/>
            </a:pPr>
            <a:r>
              <a:rPr lang="en-US" sz="2800" dirty="0">
                <a:solidFill>
                  <a:srgbClr val="FF0000"/>
                </a:solidFill>
              </a:rPr>
              <a:t>Answer:  </a:t>
            </a:r>
            <a:r>
              <a:rPr lang="en-US" sz="2800" dirty="0"/>
              <a:t>A mixture in which all parts are mixed evenly. They can be combinations of gases, liquids, and even solids.</a:t>
            </a:r>
          </a:p>
          <a:p>
            <a:pPr marL="0" indent="0">
              <a:lnSpc>
                <a:spcPct val="90000"/>
              </a:lnSpc>
              <a:buNone/>
            </a:pPr>
            <a:r>
              <a:rPr lang="en-US" sz="2800" dirty="0"/>
              <a:t>Examples will vary… air, tea with sugar, </a:t>
            </a:r>
          </a:p>
          <a:p>
            <a:pPr marL="0" indent="0">
              <a:lnSpc>
                <a:spcPct val="80000"/>
              </a:lnSpc>
              <a:buNone/>
            </a:pPr>
            <a:endParaRPr lang="en-U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4000" y="274638"/>
            <a:ext cx="6781800" cy="1143000"/>
          </a:xfrm>
          <a:solidFill>
            <a:srgbClr val="00B050"/>
          </a:solidFill>
        </p:spPr>
        <p:txBody>
          <a:bodyPr/>
          <a:lstStyle/>
          <a:p>
            <a:r>
              <a:rPr lang="en-US" dirty="0"/>
              <a:t>Mixtures and Solutions</a:t>
            </a:r>
            <a:br>
              <a:rPr lang="en-US" dirty="0"/>
            </a:br>
            <a:r>
              <a:rPr lang="en-US" dirty="0"/>
              <a:t>Resources</a:t>
            </a:r>
          </a:p>
        </p:txBody>
      </p:sp>
      <p:sp>
        <p:nvSpPr>
          <p:cNvPr id="32771" name="Rectangle 3"/>
          <p:cNvSpPr>
            <a:spLocks noGrp="1" noChangeArrowheads="1"/>
          </p:cNvSpPr>
          <p:nvPr>
            <p:ph type="body" idx="1"/>
          </p:nvPr>
        </p:nvSpPr>
        <p:spPr>
          <a:xfrm>
            <a:off x="457200" y="1600200"/>
            <a:ext cx="8229600" cy="4876800"/>
          </a:xfrm>
        </p:spPr>
        <p:txBody>
          <a:bodyPr/>
          <a:lstStyle/>
          <a:p>
            <a:pPr marL="0" indent="0">
              <a:lnSpc>
                <a:spcPct val="90000"/>
              </a:lnSpc>
              <a:buNone/>
            </a:pPr>
            <a:r>
              <a:rPr lang="en-US" sz="3600" dirty="0">
                <a:solidFill>
                  <a:srgbClr val="800000"/>
                </a:solidFill>
              </a:rPr>
              <a:t>Solutions</a:t>
            </a:r>
            <a:r>
              <a:rPr lang="en-US" dirty="0"/>
              <a:t> </a:t>
            </a:r>
          </a:p>
          <a:p>
            <a:pPr marL="0" indent="0">
              <a:lnSpc>
                <a:spcPct val="90000"/>
              </a:lnSpc>
              <a:buNone/>
            </a:pPr>
            <a:r>
              <a:rPr lang="en-US" sz="2400" dirty="0">
                <a:hlinkClick r:id="rId3"/>
              </a:rPr>
              <a:t>http://www.harcourtschool.com/activity/mixture/mixture.html</a:t>
            </a:r>
            <a:endParaRPr lang="en-US" sz="2400" dirty="0"/>
          </a:p>
          <a:p>
            <a:pPr marL="0" indent="0">
              <a:lnSpc>
                <a:spcPct val="90000"/>
              </a:lnSpc>
              <a:buNone/>
            </a:pPr>
            <a:endParaRPr lang="en-US" sz="2400" dirty="0"/>
          </a:p>
          <a:p>
            <a:pPr marL="0" indent="0">
              <a:lnSpc>
                <a:spcPct val="90000"/>
              </a:lnSpc>
              <a:buNone/>
            </a:pPr>
            <a:r>
              <a:rPr lang="en-US" sz="2400" dirty="0">
                <a:hlinkClick r:id="rId4"/>
              </a:rPr>
              <a:t>http://www.chem4kids.com/files/matter_solution.html</a:t>
            </a:r>
            <a:endParaRPr lang="en-US" sz="2400" dirty="0"/>
          </a:p>
          <a:p>
            <a:pPr marL="0" indent="0">
              <a:lnSpc>
                <a:spcPct val="90000"/>
              </a:lnSpc>
              <a:buNone/>
            </a:pPr>
            <a:endParaRPr lang="en-US" sz="2400" dirty="0"/>
          </a:p>
          <a:p>
            <a:pPr marL="0" indent="0">
              <a:lnSpc>
                <a:spcPct val="80000"/>
              </a:lnSpc>
              <a:buNone/>
            </a:pPr>
            <a:r>
              <a:rPr lang="en-US" sz="2400" dirty="0">
                <a:hlinkClick r:id="rId5"/>
              </a:rPr>
              <a:t>http://www.chem4kids.com/files/matter_mixture.html</a:t>
            </a:r>
            <a:endParaRPr lang="en-US" sz="2400" dirty="0"/>
          </a:p>
          <a:p>
            <a:pPr marL="0" indent="0">
              <a:lnSpc>
                <a:spcPct val="80000"/>
              </a:lnSpc>
              <a:buNone/>
            </a:pPr>
            <a:endParaRPr lang="en-US" sz="2400" dirty="0"/>
          </a:p>
          <a:p>
            <a:pPr marL="0" indent="0">
              <a:lnSpc>
                <a:spcPct val="80000"/>
              </a:lnSpc>
              <a:buNone/>
            </a:pPr>
            <a:r>
              <a:rPr lang="en-US" sz="2400" dirty="0">
                <a:hlinkClick r:id="rId6"/>
              </a:rPr>
              <a:t>http://www.chem4kids.com/files/matter_mixtureex.html</a:t>
            </a:r>
            <a:endParaRPr lang="en-US" sz="2400" dirty="0"/>
          </a:p>
          <a:p>
            <a:pPr marL="0" indent="0">
              <a:lnSpc>
                <a:spcPct val="90000"/>
              </a:lnSpc>
              <a:buNone/>
            </a:pPr>
            <a:endParaRPr lang="en-US" dirty="0"/>
          </a:p>
          <a:p>
            <a:pPr>
              <a:lnSpc>
                <a:spcPct val="90000"/>
              </a:lnSpc>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1143000" y="609600"/>
            <a:ext cx="7391400" cy="1524000"/>
          </a:xfrm>
          <a:solidFill>
            <a:srgbClr val="00B050"/>
          </a:solidFill>
        </p:spPr>
        <p:txBody>
          <a:bodyPr/>
          <a:lstStyle/>
          <a:p>
            <a:pPr eaLnBrk="1" hangingPunct="1"/>
            <a:r>
              <a:rPr lang="en-US" sz="4000" dirty="0">
                <a:latin typeface="Arial Rounded MT Bold" pitchFamily="34" charset="0"/>
              </a:rPr>
              <a:t>What are some physical properties of matter?</a:t>
            </a:r>
          </a:p>
        </p:txBody>
      </p:sp>
      <p:sp>
        <p:nvSpPr>
          <p:cNvPr id="21507" name="Rectangle 1027"/>
          <p:cNvSpPr>
            <a:spLocks noGrp="1" noChangeArrowheads="1"/>
          </p:cNvSpPr>
          <p:nvPr>
            <p:ph type="body" sz="half" idx="1"/>
          </p:nvPr>
        </p:nvSpPr>
        <p:spPr>
          <a:xfrm>
            <a:off x="1143000" y="2590800"/>
            <a:ext cx="3352800" cy="3276600"/>
          </a:xfrm>
          <a:noFill/>
        </p:spPr>
        <p:txBody>
          <a:bodyPr/>
          <a:lstStyle/>
          <a:p>
            <a:pPr eaLnBrk="1" hangingPunct="1"/>
            <a:r>
              <a:rPr lang="en-US" dirty="0">
                <a:latin typeface="Arial Rounded MT Bold" pitchFamily="34" charset="0"/>
              </a:rPr>
              <a:t>Color</a:t>
            </a:r>
          </a:p>
          <a:p>
            <a:pPr eaLnBrk="1" hangingPunct="1"/>
            <a:r>
              <a:rPr lang="en-US" dirty="0">
                <a:latin typeface="Arial Rounded MT Bold" pitchFamily="34" charset="0"/>
              </a:rPr>
              <a:t>Texture</a:t>
            </a:r>
          </a:p>
          <a:p>
            <a:pPr eaLnBrk="1" hangingPunct="1"/>
            <a:r>
              <a:rPr lang="en-US" dirty="0">
                <a:latin typeface="Arial Rounded MT Bold" pitchFamily="34" charset="0"/>
              </a:rPr>
              <a:t>Odor</a:t>
            </a:r>
          </a:p>
          <a:p>
            <a:pPr eaLnBrk="1" hangingPunct="1"/>
            <a:r>
              <a:rPr lang="en-US" dirty="0">
                <a:latin typeface="Arial Rounded MT Bold" pitchFamily="34" charset="0"/>
              </a:rPr>
              <a:t>Size</a:t>
            </a:r>
          </a:p>
          <a:p>
            <a:pPr eaLnBrk="1" hangingPunct="1"/>
            <a:r>
              <a:rPr lang="en-US" dirty="0">
                <a:latin typeface="Arial Rounded MT Bold" pitchFamily="34" charset="0"/>
              </a:rPr>
              <a:t>Volume</a:t>
            </a:r>
          </a:p>
          <a:p>
            <a:pPr eaLnBrk="1" hangingPunct="1"/>
            <a:r>
              <a:rPr lang="en-US" dirty="0">
                <a:latin typeface="Arial Rounded MT Bold" pitchFamily="34" charset="0"/>
              </a:rPr>
              <a:t> Mass</a:t>
            </a:r>
          </a:p>
        </p:txBody>
      </p:sp>
      <p:sp>
        <p:nvSpPr>
          <p:cNvPr id="21508" name="Rectangle 1028"/>
          <p:cNvSpPr>
            <a:spLocks noGrp="1" noChangeArrowheads="1"/>
          </p:cNvSpPr>
          <p:nvPr>
            <p:ph type="body" sz="half" idx="2"/>
          </p:nvPr>
        </p:nvSpPr>
        <p:spPr>
          <a:xfrm>
            <a:off x="4648200" y="2514600"/>
            <a:ext cx="3886200" cy="3200400"/>
          </a:xfrm>
          <a:noFill/>
        </p:spPr>
        <p:txBody>
          <a:bodyPr/>
          <a:lstStyle/>
          <a:p>
            <a:pPr eaLnBrk="1" hangingPunct="1"/>
            <a:r>
              <a:rPr lang="en-US" dirty="0">
                <a:latin typeface="Arial Rounded MT Bold" pitchFamily="34" charset="0"/>
              </a:rPr>
              <a:t>Solid, Liquid, or Gas</a:t>
            </a:r>
          </a:p>
          <a:p>
            <a:pPr eaLnBrk="1" hangingPunct="1"/>
            <a:r>
              <a:rPr lang="en-US" dirty="0">
                <a:latin typeface="Arial Rounded MT Bold" pitchFamily="34" charset="0"/>
              </a:rPr>
              <a:t>Magnetic</a:t>
            </a:r>
          </a:p>
          <a:p>
            <a:pPr eaLnBrk="1" hangingPunct="1"/>
            <a:r>
              <a:rPr lang="en-US" dirty="0">
                <a:latin typeface="Arial Rounded MT Bold" pitchFamily="34" charset="0"/>
              </a:rPr>
              <a:t>Floats or sinks</a:t>
            </a:r>
          </a:p>
          <a:p>
            <a:pPr eaLnBrk="1" hangingPunct="1"/>
            <a:r>
              <a:rPr lang="en-US" dirty="0">
                <a:latin typeface="Arial Rounded MT Bold" pitchFamily="34" charset="0"/>
              </a:rPr>
              <a:t>Boiling point</a:t>
            </a:r>
          </a:p>
          <a:p>
            <a:pPr eaLnBrk="1" hangingPunct="1"/>
            <a:r>
              <a:rPr lang="en-US" dirty="0">
                <a:latin typeface="Arial Rounded MT Bold" pitchFamily="34" charset="0"/>
              </a:rPr>
              <a:t>Melting point</a:t>
            </a:r>
          </a:p>
          <a:p>
            <a:pPr eaLnBrk="1" hangingPunct="1"/>
            <a:endParaRPr lang="en-US" sz="3600" dirty="0">
              <a:solidFill>
                <a:schemeClr val="bg1"/>
              </a:solidFill>
              <a:latin typeface="Arial Rounded MT Bold"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500" fill="hold"/>
                                        <p:tgtEl>
                                          <p:spTgt spid="215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15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1507">
                                            <p:txEl>
                                              <p:pRg st="5" end="5"/>
                                            </p:txEl>
                                          </p:spTgt>
                                        </p:tgtEl>
                                        <p:attrNameLst>
                                          <p:attrName>style.visibility</p:attrName>
                                        </p:attrNameLst>
                                      </p:cBhvr>
                                      <p:to>
                                        <p:strVal val="visible"/>
                                      </p:to>
                                    </p:set>
                                    <p:anim calcmode="lin" valueType="num">
                                      <p:cBhvr additive="base">
                                        <p:cTn id="37" dur="500" fill="hold"/>
                                        <p:tgtEl>
                                          <p:spTgt spid="2150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150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21508">
                                            <p:txEl>
                                              <p:pRg st="0" end="0"/>
                                            </p:txEl>
                                          </p:spTgt>
                                        </p:tgtEl>
                                        <p:attrNameLst>
                                          <p:attrName>style.visibility</p:attrName>
                                        </p:attrNameLst>
                                      </p:cBhvr>
                                      <p:to>
                                        <p:strVal val="visible"/>
                                      </p:to>
                                    </p:set>
                                    <p:anim calcmode="lin" valueType="num">
                                      <p:cBhvr additive="base">
                                        <p:cTn id="43" dur="500" fill="hold"/>
                                        <p:tgtEl>
                                          <p:spTgt spid="21508">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150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childTnLst>
                                    <p:set>
                                      <p:cBhvr>
                                        <p:cTn id="48" dur="1" fill="hold">
                                          <p:stCondLst>
                                            <p:cond delay="0"/>
                                          </p:stCondLst>
                                        </p:cTn>
                                        <p:tgtEl>
                                          <p:spTgt spid="21508">
                                            <p:txEl>
                                              <p:pRg st="1" end="1"/>
                                            </p:txEl>
                                          </p:spTgt>
                                        </p:tgtEl>
                                        <p:attrNameLst>
                                          <p:attrName>style.visibility</p:attrName>
                                        </p:attrNameLst>
                                      </p:cBhvr>
                                      <p:to>
                                        <p:strVal val="visible"/>
                                      </p:to>
                                    </p:set>
                                    <p:anim calcmode="lin" valueType="num">
                                      <p:cBhvr additive="base">
                                        <p:cTn id="49" dur="500" fill="hold"/>
                                        <p:tgtEl>
                                          <p:spTgt spid="21508">
                                            <p:txEl>
                                              <p:pRg st="1" end="1"/>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150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nodeType="clickEffect">
                                  <p:stCondLst>
                                    <p:cond delay="0"/>
                                  </p:stCondLst>
                                  <p:childTnLst>
                                    <p:set>
                                      <p:cBhvr>
                                        <p:cTn id="54" dur="1" fill="hold">
                                          <p:stCondLst>
                                            <p:cond delay="0"/>
                                          </p:stCondLst>
                                        </p:cTn>
                                        <p:tgtEl>
                                          <p:spTgt spid="21508">
                                            <p:txEl>
                                              <p:pRg st="2" end="2"/>
                                            </p:txEl>
                                          </p:spTgt>
                                        </p:tgtEl>
                                        <p:attrNameLst>
                                          <p:attrName>style.visibility</p:attrName>
                                        </p:attrNameLst>
                                      </p:cBhvr>
                                      <p:to>
                                        <p:strVal val="visible"/>
                                      </p:to>
                                    </p:set>
                                    <p:anim calcmode="lin" valueType="num">
                                      <p:cBhvr additive="base">
                                        <p:cTn id="55" dur="500" fill="hold"/>
                                        <p:tgtEl>
                                          <p:spTgt spid="21508">
                                            <p:txEl>
                                              <p:pRg st="2" end="2"/>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150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nodeType="clickEffect">
                                  <p:stCondLst>
                                    <p:cond delay="0"/>
                                  </p:stCondLst>
                                  <p:childTnLst>
                                    <p:set>
                                      <p:cBhvr>
                                        <p:cTn id="60" dur="1" fill="hold">
                                          <p:stCondLst>
                                            <p:cond delay="0"/>
                                          </p:stCondLst>
                                        </p:cTn>
                                        <p:tgtEl>
                                          <p:spTgt spid="21508">
                                            <p:txEl>
                                              <p:pRg st="3" end="3"/>
                                            </p:txEl>
                                          </p:spTgt>
                                        </p:tgtEl>
                                        <p:attrNameLst>
                                          <p:attrName>style.visibility</p:attrName>
                                        </p:attrNameLst>
                                      </p:cBhvr>
                                      <p:to>
                                        <p:strVal val="visible"/>
                                      </p:to>
                                    </p:set>
                                    <p:anim calcmode="lin" valueType="num">
                                      <p:cBhvr additive="base">
                                        <p:cTn id="61" dur="500" fill="hold"/>
                                        <p:tgtEl>
                                          <p:spTgt spid="21508">
                                            <p:txEl>
                                              <p:pRg st="3" end="3"/>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150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nodeType="clickEffect">
                                  <p:stCondLst>
                                    <p:cond delay="0"/>
                                  </p:stCondLst>
                                  <p:childTnLst>
                                    <p:set>
                                      <p:cBhvr>
                                        <p:cTn id="66" dur="1" fill="hold">
                                          <p:stCondLst>
                                            <p:cond delay="0"/>
                                          </p:stCondLst>
                                        </p:cTn>
                                        <p:tgtEl>
                                          <p:spTgt spid="21508">
                                            <p:txEl>
                                              <p:pRg st="4" end="4"/>
                                            </p:txEl>
                                          </p:spTgt>
                                        </p:tgtEl>
                                        <p:attrNameLst>
                                          <p:attrName>style.visibility</p:attrName>
                                        </p:attrNameLst>
                                      </p:cBhvr>
                                      <p:to>
                                        <p:strVal val="visible"/>
                                      </p:to>
                                    </p:set>
                                    <p:anim calcmode="lin" valueType="num">
                                      <p:cBhvr additive="base">
                                        <p:cTn id="67" dur="500" fill="hold"/>
                                        <p:tgtEl>
                                          <p:spTgt spid="21508">
                                            <p:txEl>
                                              <p:pRg st="4" end="4"/>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2150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43000" y="685800"/>
            <a:ext cx="7086600" cy="1676400"/>
          </a:xfrm>
          <a:solidFill>
            <a:srgbClr val="00B050"/>
          </a:solidFill>
        </p:spPr>
        <p:txBody>
          <a:bodyPr/>
          <a:lstStyle/>
          <a:p>
            <a:pPr eaLnBrk="1" hangingPunct="1"/>
            <a:r>
              <a:rPr lang="en-US" dirty="0">
                <a:latin typeface="Arial Rounded MT Bold" pitchFamily="34" charset="0"/>
              </a:rPr>
              <a:t>Salad is an </a:t>
            </a:r>
            <a:br>
              <a:rPr lang="en-US" dirty="0">
                <a:latin typeface="Arial Rounded MT Bold" pitchFamily="34" charset="0"/>
              </a:rPr>
            </a:br>
            <a:r>
              <a:rPr lang="en-US" dirty="0">
                <a:latin typeface="Arial Rounded MT Bold" pitchFamily="34" charset="0"/>
              </a:rPr>
              <a:t>example of a mixture</a:t>
            </a:r>
          </a:p>
        </p:txBody>
      </p:sp>
      <p:sp>
        <p:nvSpPr>
          <p:cNvPr id="12292" name="Rectangle 4"/>
          <p:cNvSpPr>
            <a:spLocks noGrp="1" noChangeArrowheads="1"/>
          </p:cNvSpPr>
          <p:nvPr>
            <p:ph type="body" sz="half" idx="2"/>
          </p:nvPr>
        </p:nvSpPr>
        <p:spPr>
          <a:xfrm>
            <a:off x="4267200" y="2590800"/>
            <a:ext cx="4114800" cy="2895600"/>
          </a:xfrm>
          <a:noFill/>
        </p:spPr>
        <p:txBody>
          <a:bodyPr/>
          <a:lstStyle/>
          <a:p>
            <a:pPr eaLnBrk="1" hangingPunct="1">
              <a:lnSpc>
                <a:spcPct val="90000"/>
              </a:lnSpc>
            </a:pPr>
            <a:endParaRPr lang="en-US" sz="3600" dirty="0">
              <a:latin typeface="Arial Rounded MT Bold" pitchFamily="34" charset="0"/>
            </a:endParaRPr>
          </a:p>
          <a:p>
            <a:pPr eaLnBrk="1" hangingPunct="1">
              <a:lnSpc>
                <a:spcPct val="90000"/>
              </a:lnSpc>
            </a:pPr>
            <a:r>
              <a:rPr lang="en-US" sz="3600" dirty="0">
                <a:latin typeface="Arial Rounded MT Bold" pitchFamily="34" charset="0"/>
              </a:rPr>
              <a:t>The lettuce and vegetables do not change when mixed</a:t>
            </a:r>
          </a:p>
          <a:p>
            <a:pPr eaLnBrk="1" hangingPunct="1">
              <a:lnSpc>
                <a:spcPct val="90000"/>
              </a:lnSpc>
            </a:pPr>
            <a:endParaRPr lang="en-US" sz="3600" dirty="0">
              <a:latin typeface="Arial Rounded MT Bold" pitchFamily="34" charset="0"/>
            </a:endParaRPr>
          </a:p>
        </p:txBody>
      </p:sp>
      <p:pic>
        <p:nvPicPr>
          <p:cNvPr id="12296" name="Picture 8" descr="MCj02378780000[1]"/>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143000" y="2989263"/>
            <a:ext cx="2514600" cy="2316162"/>
          </a:xfrm>
          <a:solidFill>
            <a:schemeClr val="tx1"/>
          </a:solidFill>
        </p:spPr>
      </p:pic>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2000" fill="hold"/>
                                        <p:tgtEl>
                                          <p:spTgt spid="12296"/>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nodeType="clickEffect">
                                  <p:stCondLst>
                                    <p:cond delay="0"/>
                                  </p:stCondLst>
                                  <p:childTnLst>
                                    <p:set>
                                      <p:cBhvr>
                                        <p:cTn id="10" dur="1" fill="hold">
                                          <p:stCondLst>
                                            <p:cond delay="0"/>
                                          </p:stCondLst>
                                        </p:cTn>
                                        <p:tgtEl>
                                          <p:spTgt spid="12292">
                                            <p:txEl>
                                              <p:pRg st="1" end="1"/>
                                            </p:txEl>
                                          </p:spTgt>
                                        </p:tgtEl>
                                        <p:attrNameLst>
                                          <p:attrName>style.visibility</p:attrName>
                                        </p:attrNameLst>
                                      </p:cBhvr>
                                      <p:to>
                                        <p:strVal val="visible"/>
                                      </p:to>
                                    </p:set>
                                    <p:animEffect transition="in" filter="checkerboard(across)">
                                      <p:cBhvr>
                                        <p:cTn id="11" dur="1000"/>
                                        <p:tgtEl>
                                          <p:spTgt spid="1229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219200" y="685800"/>
            <a:ext cx="7391400" cy="990600"/>
          </a:xfrm>
          <a:solidFill>
            <a:srgbClr val="00B050"/>
          </a:solidFill>
        </p:spPr>
        <p:txBody>
          <a:bodyPr/>
          <a:lstStyle/>
          <a:p>
            <a:pPr eaLnBrk="1" hangingPunct="1"/>
            <a:r>
              <a:rPr lang="en-US" b="1" dirty="0">
                <a:latin typeface="Arial Rounded MT Bold" pitchFamily="34" charset="0"/>
              </a:rPr>
              <a:t>Is cereal a mixture?</a:t>
            </a:r>
          </a:p>
        </p:txBody>
      </p:sp>
      <p:sp>
        <p:nvSpPr>
          <p:cNvPr id="5124" name="Rectangle 4"/>
          <p:cNvSpPr>
            <a:spLocks noGrp="1" noChangeArrowheads="1"/>
          </p:cNvSpPr>
          <p:nvPr>
            <p:ph type="body" sz="half" idx="2"/>
          </p:nvPr>
        </p:nvSpPr>
        <p:spPr>
          <a:xfrm>
            <a:off x="4343400" y="1981200"/>
            <a:ext cx="4267200" cy="3810000"/>
          </a:xfrm>
          <a:noFill/>
        </p:spPr>
        <p:txBody>
          <a:bodyPr/>
          <a:lstStyle/>
          <a:p>
            <a:pPr eaLnBrk="1" hangingPunct="1">
              <a:buFont typeface="Wingdings" pitchFamily="2" charset="2"/>
              <a:buNone/>
            </a:pPr>
            <a:r>
              <a:rPr lang="en-US" sz="3200" b="1" dirty="0">
                <a:latin typeface="Arial Rounded MT Bold" pitchFamily="34" charset="0"/>
              </a:rPr>
              <a:t>Yes…the properties of the substances do not change.</a:t>
            </a:r>
          </a:p>
          <a:p>
            <a:pPr eaLnBrk="1" hangingPunct="1">
              <a:buFont typeface="Wingdings" pitchFamily="2" charset="2"/>
              <a:buNone/>
            </a:pPr>
            <a:r>
              <a:rPr lang="en-US" sz="3200" b="1" dirty="0">
                <a:latin typeface="Arial Rounded MT Bold" pitchFamily="34" charset="0"/>
              </a:rPr>
              <a:t>You can still see the bananas, cereal, and milk.</a:t>
            </a:r>
          </a:p>
          <a:p>
            <a:pPr eaLnBrk="1" hangingPunct="1">
              <a:buFont typeface="Wingdings" pitchFamily="2" charset="2"/>
              <a:buNone/>
            </a:pPr>
            <a:endParaRPr lang="en-US" sz="3600" b="1" dirty="0">
              <a:latin typeface="Arial Rounded MT Bold" pitchFamily="34" charset="0"/>
            </a:endParaRPr>
          </a:p>
        </p:txBody>
      </p:sp>
      <p:pic>
        <p:nvPicPr>
          <p:cNvPr id="5125" name="Picture 5" descr="FD00538_"/>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a:xfrm>
            <a:off x="762000" y="2362200"/>
            <a:ext cx="3200400" cy="3124200"/>
          </a:xfrm>
          <a:solidFill>
            <a:schemeClr val="tx1"/>
          </a:solidFill>
        </p:spPr>
      </p:pic>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2000" fill="hold"/>
                                        <p:tgtEl>
                                          <p:spTgt spid="5125"/>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ntr" presetSubtype="12" fill="hold" nodeType="clickEffect">
                                  <p:stCondLst>
                                    <p:cond delay="0"/>
                                  </p:stCondLst>
                                  <p:childTnLst>
                                    <p:set>
                                      <p:cBhvr>
                                        <p:cTn id="10" dur="1" fill="hold">
                                          <p:stCondLst>
                                            <p:cond delay="0"/>
                                          </p:stCondLst>
                                        </p:cTn>
                                        <p:tgtEl>
                                          <p:spTgt spid="5124">
                                            <p:txEl>
                                              <p:pRg st="0" end="0"/>
                                            </p:txEl>
                                          </p:spTgt>
                                        </p:tgtEl>
                                        <p:attrNameLst>
                                          <p:attrName>style.visibility</p:attrName>
                                        </p:attrNameLst>
                                      </p:cBhvr>
                                      <p:to>
                                        <p:strVal val="visible"/>
                                      </p:to>
                                    </p:set>
                                    <p:animEffect transition="in" filter="strips(downLeft)">
                                      <p:cBhvr>
                                        <p:cTn id="11" dur="1000"/>
                                        <p:tgtEl>
                                          <p:spTgt spid="5124">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12" fill="hold" nodeType="clickEffect">
                                  <p:stCondLst>
                                    <p:cond delay="0"/>
                                  </p:stCondLst>
                                  <p:childTnLst>
                                    <p:set>
                                      <p:cBhvr>
                                        <p:cTn id="15" dur="1" fill="hold">
                                          <p:stCondLst>
                                            <p:cond delay="0"/>
                                          </p:stCondLst>
                                        </p:cTn>
                                        <p:tgtEl>
                                          <p:spTgt spid="5124">
                                            <p:txEl>
                                              <p:pRg st="1" end="1"/>
                                            </p:txEl>
                                          </p:spTgt>
                                        </p:tgtEl>
                                        <p:attrNameLst>
                                          <p:attrName>style.visibility</p:attrName>
                                        </p:attrNameLst>
                                      </p:cBhvr>
                                      <p:to>
                                        <p:strVal val="visible"/>
                                      </p:to>
                                    </p:set>
                                    <p:animEffect transition="in" filter="strips(downLeft)">
                                      <p:cBhvr>
                                        <p:cTn id="16" dur="1000"/>
                                        <p:tgtEl>
                                          <p:spTgt spid="51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
          <p:cNvSpPr>
            <a:spLocks noGrp="1" noChangeArrowheads="1"/>
          </p:cNvSpPr>
          <p:nvPr>
            <p:ph type="title"/>
          </p:nvPr>
        </p:nvSpPr>
        <p:spPr>
          <a:xfrm>
            <a:off x="1219200" y="457200"/>
            <a:ext cx="7391400" cy="2057400"/>
          </a:xfrm>
          <a:solidFill>
            <a:srgbClr val="00B050"/>
          </a:solidFill>
        </p:spPr>
        <p:txBody>
          <a:bodyPr/>
          <a:lstStyle/>
          <a:p>
            <a:pPr eaLnBrk="1" hangingPunct="1"/>
            <a:r>
              <a:rPr lang="en-US" sz="3600" dirty="0">
                <a:latin typeface="Arial Rounded MT Bold" pitchFamily="34" charset="0"/>
              </a:rPr>
              <a:t>Substances in a mixture can be separated by their physical properties… So how can you separate this mixture?</a:t>
            </a:r>
          </a:p>
        </p:txBody>
      </p:sp>
      <p:sp>
        <p:nvSpPr>
          <p:cNvPr id="6151" name="Rectangle 7"/>
          <p:cNvSpPr>
            <a:spLocks noGrp="1" noChangeArrowheads="1"/>
          </p:cNvSpPr>
          <p:nvPr>
            <p:ph type="body" sz="half" idx="1"/>
          </p:nvPr>
        </p:nvSpPr>
        <p:spPr>
          <a:xfrm>
            <a:off x="609600" y="2895600"/>
            <a:ext cx="4267200" cy="3124200"/>
          </a:xfrm>
          <a:noFill/>
        </p:spPr>
        <p:txBody>
          <a:bodyPr/>
          <a:lstStyle/>
          <a:p>
            <a:pPr eaLnBrk="1" hangingPunct="1">
              <a:lnSpc>
                <a:spcPct val="90000"/>
              </a:lnSpc>
            </a:pPr>
            <a:r>
              <a:rPr lang="en-US" sz="3600" dirty="0">
                <a:latin typeface="Arial Rounded MT Bold" pitchFamily="34" charset="0"/>
              </a:rPr>
              <a:t>Milk and cereal can be separated by pouring the mixture through a strainer. </a:t>
            </a:r>
          </a:p>
        </p:txBody>
      </p:sp>
      <p:pic>
        <p:nvPicPr>
          <p:cNvPr id="6153" name="Picture 9" descr="MCj02342470000[1]"/>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4800600" y="3048000"/>
            <a:ext cx="2895600" cy="2520950"/>
          </a:xfrm>
          <a:solidFill>
            <a:schemeClr val="tx1"/>
          </a:solid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strips(downLeft)">
                                      <p:cBhvr>
                                        <p:cTn id="7" dur="500"/>
                                        <p:tgtEl>
                                          <p:spTgt spid="61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6151">
                                            <p:txEl>
                                              <p:pRg st="0" end="0"/>
                                            </p:txEl>
                                          </p:spTgt>
                                        </p:tgtEl>
                                        <p:attrNameLst>
                                          <p:attrName>style.visibility</p:attrName>
                                        </p:attrNameLst>
                                      </p:cBhvr>
                                      <p:to>
                                        <p:strVal val="visible"/>
                                      </p:to>
                                    </p:set>
                                    <p:animEffect transition="in" filter="wedge">
                                      <p:cBhvr>
                                        <p:cTn id="12" dur="1000"/>
                                        <p:tgtEl>
                                          <p:spTgt spid="61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sz="half" idx="1"/>
          </p:nvPr>
        </p:nvSpPr>
        <p:spPr>
          <a:xfrm>
            <a:off x="533400" y="1371600"/>
            <a:ext cx="3962400" cy="4724400"/>
          </a:xfrm>
          <a:noFill/>
        </p:spPr>
        <p:txBody>
          <a:bodyPr/>
          <a:lstStyle/>
          <a:p>
            <a:pPr eaLnBrk="1" hangingPunct="1">
              <a:buFont typeface="Wingdings" pitchFamily="2" charset="2"/>
              <a:buNone/>
            </a:pPr>
            <a:r>
              <a:rPr lang="en-US" sz="3600" dirty="0">
                <a:latin typeface="Arial Rounded MT Bold" pitchFamily="34" charset="0"/>
              </a:rPr>
              <a:t>	</a:t>
            </a:r>
            <a:r>
              <a:rPr lang="en-US" sz="4000" dirty="0">
                <a:latin typeface="Arial Rounded MT Bold" pitchFamily="34" charset="0"/>
              </a:rPr>
              <a:t>The cereal would be trapped in the strainer and the milk would pass through.</a:t>
            </a:r>
          </a:p>
          <a:p>
            <a:pPr eaLnBrk="1" hangingPunct="1"/>
            <a:endParaRPr lang="en-US" sz="4000" dirty="0"/>
          </a:p>
        </p:txBody>
      </p:sp>
      <p:pic>
        <p:nvPicPr>
          <p:cNvPr id="13323" name="Picture 11" descr="MCj035245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286000"/>
            <a:ext cx="32766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3323"/>
                                        </p:tgtEl>
                                        <p:attrNameLst>
                                          <p:attrName>style.visibility</p:attrName>
                                        </p:attrNameLst>
                                      </p:cBhvr>
                                      <p:to>
                                        <p:strVal val="visible"/>
                                      </p:to>
                                    </p:set>
                                    <p:animEffect transition="in" filter="randombar(horizontal)">
                                      <p:cBhvr>
                                        <p:cTn id="7" dur="500"/>
                                        <p:tgtEl>
                                          <p:spTgt spid="133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 calcmode="lin" valueType="num">
                                      <p:cBhvr additive="base">
                                        <p:cTn id="12"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371601" y="533400"/>
            <a:ext cx="6934200" cy="1090613"/>
          </a:xfrm>
          <a:solidFill>
            <a:srgbClr val="00B050"/>
          </a:solidFill>
        </p:spPr>
        <p:txBody>
          <a:bodyPr/>
          <a:lstStyle/>
          <a:p>
            <a:pPr eaLnBrk="1" hangingPunct="1"/>
            <a:r>
              <a:rPr lang="en-US" dirty="0">
                <a:latin typeface="Arial Rounded MT Bold" pitchFamily="34" charset="0"/>
              </a:rPr>
              <a:t>Is cake a mixture?</a:t>
            </a:r>
          </a:p>
        </p:txBody>
      </p:sp>
      <p:sp>
        <p:nvSpPr>
          <p:cNvPr id="20484" name="Rectangle 4"/>
          <p:cNvSpPr>
            <a:spLocks noGrp="1" noChangeArrowheads="1"/>
          </p:cNvSpPr>
          <p:nvPr>
            <p:ph type="body" sz="half" idx="2"/>
          </p:nvPr>
        </p:nvSpPr>
        <p:spPr>
          <a:xfrm>
            <a:off x="4267200" y="1905000"/>
            <a:ext cx="4343400" cy="4191000"/>
          </a:xfrm>
          <a:noFill/>
        </p:spPr>
        <p:txBody>
          <a:bodyPr/>
          <a:lstStyle/>
          <a:p>
            <a:pPr eaLnBrk="1" hangingPunct="1">
              <a:buFont typeface="Wingdings" pitchFamily="2" charset="2"/>
              <a:buNone/>
            </a:pPr>
            <a:r>
              <a:rPr lang="en-US" sz="3200" b="1" dirty="0">
                <a:latin typeface="Arial Rounded MT Bold" pitchFamily="34" charset="0"/>
              </a:rPr>
              <a:t>No…the properties of the substances change.</a:t>
            </a:r>
          </a:p>
          <a:p>
            <a:pPr eaLnBrk="1" hangingPunct="1">
              <a:buFont typeface="Wingdings" pitchFamily="2" charset="2"/>
              <a:buNone/>
            </a:pPr>
            <a:r>
              <a:rPr lang="en-US" sz="3200" b="1" dirty="0">
                <a:latin typeface="Arial Rounded MT Bold" pitchFamily="34" charset="0"/>
              </a:rPr>
              <a:t>The eggs, flour, and sugar change when the cake is mixed and baked. </a:t>
            </a:r>
            <a:endParaRPr lang="en-US" sz="3200" dirty="0"/>
          </a:p>
          <a:p>
            <a:pPr eaLnBrk="1" hangingPunct="1"/>
            <a:endParaRPr lang="en-US" sz="3200" dirty="0"/>
          </a:p>
        </p:txBody>
      </p:sp>
      <p:pic>
        <p:nvPicPr>
          <p:cNvPr id="20485" name="Picture 5" descr="MCj03871650000[1]"/>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066800" y="3810000"/>
            <a:ext cx="3048000" cy="3048000"/>
          </a:xfrm>
          <a:solidFill>
            <a:schemeClr val="tx1"/>
          </a:solidFill>
        </p:spPr>
      </p:pic>
      <p:pic>
        <p:nvPicPr>
          <p:cNvPr id="4099" name="Picture 3" descr="C:\Users\Mary\AppData\Local\Microsoft\Windows\Temporary Internet Files\Content.IE5\1944S0F1\MC90023343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7029" y="2209800"/>
            <a:ext cx="1327171" cy="16655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2000" fill="hold"/>
                                        <p:tgtEl>
                                          <p:spTgt spid="20485"/>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20484">
                                            <p:txEl>
                                              <p:pRg st="0" end="0"/>
                                            </p:txEl>
                                          </p:spTgt>
                                        </p:tgtEl>
                                        <p:attrNameLst>
                                          <p:attrName>style.visibility</p:attrName>
                                        </p:attrNameLst>
                                      </p:cBhvr>
                                      <p:to>
                                        <p:strVal val="visible"/>
                                      </p:to>
                                    </p:set>
                                    <p:anim calcmode="lin" valueType="num">
                                      <p:cBhvr additive="base">
                                        <p:cTn id="11" dur="10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04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484">
                                            <p:txEl>
                                              <p:pRg st="1" end="1"/>
                                            </p:txEl>
                                          </p:spTgt>
                                        </p:tgtEl>
                                        <p:attrNameLst>
                                          <p:attrName>style.visibility</p:attrName>
                                        </p:attrNameLst>
                                      </p:cBhvr>
                                      <p:to>
                                        <p:strVal val="visible"/>
                                      </p:to>
                                    </p:set>
                                    <p:anim calcmode="lin" valueType="num">
                                      <p:cBhvr additive="base">
                                        <p:cTn id="21" dur="1000" fill="hold"/>
                                        <p:tgtEl>
                                          <p:spTgt spid="20484">
                                            <p:txEl>
                                              <p:pRg st="1" end="1"/>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2048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DCPS PD Apple">
  <a:themeElements>
    <a:clrScheme name="Custom 7">
      <a:dk1>
        <a:srgbClr val="000000"/>
      </a:dk1>
      <a:lt1>
        <a:sysClr val="window" lastClr="FFFFFF"/>
      </a:lt1>
      <a:dk2>
        <a:srgbClr val="1F497D"/>
      </a:dk2>
      <a:lt2>
        <a:srgbClr val="EEECE1"/>
      </a:lt2>
      <a:accent1>
        <a:srgbClr val="95B3D7"/>
      </a:accent1>
      <a:accent2>
        <a:srgbClr val="95B3D7"/>
      </a:accent2>
      <a:accent3>
        <a:srgbClr val="95B3D7"/>
      </a:accent3>
      <a:accent4>
        <a:srgbClr val="95B3D7"/>
      </a:accent4>
      <a:accent5>
        <a:srgbClr val="95B3D7"/>
      </a:accent5>
      <a:accent6>
        <a:srgbClr val="95B3D7"/>
      </a:accent6>
      <a:hlink>
        <a:srgbClr val="315784"/>
      </a:hlink>
      <a:folHlink>
        <a:srgbClr val="95B3D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MDCPS PD Apple</Template>
  <TotalTime>909</TotalTime>
  <Words>2116</Words>
  <Application>Microsoft Office PowerPoint</Application>
  <PresentationFormat>On-screen Show (4:3)</PresentationFormat>
  <Paragraphs>247</Paragraphs>
  <Slides>31</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Rounded MT Bold</vt:lpstr>
      <vt:lpstr>CAC Futura Casual</vt:lpstr>
      <vt:lpstr>Calibri</vt:lpstr>
      <vt:lpstr>Times New Roman</vt:lpstr>
      <vt:lpstr>Wingdings</vt:lpstr>
      <vt:lpstr>MDCPS PD Apple</vt:lpstr>
      <vt:lpstr>  Physical Science Big Idea 8:  Properties of Matter Grade 5 Quarter 1 Topic 4  Mixtures and Solutions  </vt:lpstr>
      <vt:lpstr>Quarter 1 Topic 4:  Mixtures and Solutions Benchmarks</vt:lpstr>
      <vt:lpstr>What do you know  about mixtures?</vt:lpstr>
      <vt:lpstr>What are some physical properties of matter?</vt:lpstr>
      <vt:lpstr>Salad is an  example of a mixture</vt:lpstr>
      <vt:lpstr>Is cereal a mixture?</vt:lpstr>
      <vt:lpstr>Substances in a mixture can be separated by their physical properties… So how can you separate this mixture?</vt:lpstr>
      <vt:lpstr>PowerPoint Presentation</vt:lpstr>
      <vt:lpstr>Is cake a mixture?</vt:lpstr>
      <vt:lpstr>QUESTION:</vt:lpstr>
      <vt:lpstr>ANSWER:</vt:lpstr>
      <vt:lpstr>What do you know now  about mixtures?</vt:lpstr>
      <vt:lpstr>You can make a special mixture when you stir sugar into water. </vt:lpstr>
      <vt:lpstr> What are these special  kind of mixtures called?</vt:lpstr>
      <vt:lpstr>          What are solutions?</vt:lpstr>
      <vt:lpstr>What can be done to speed up or slow down the dissolving process?</vt:lpstr>
      <vt:lpstr>Solutions are a special kind of mixture</vt:lpstr>
      <vt:lpstr>Solutions can be separated</vt:lpstr>
      <vt:lpstr>Do all substances  dissolve in liquids?</vt:lpstr>
      <vt:lpstr>All solutions are mixtures but not all mixtures are solutions</vt:lpstr>
      <vt:lpstr>What do all solutions  have in common?</vt:lpstr>
      <vt:lpstr>What are some other  examples of solutions?</vt:lpstr>
      <vt:lpstr>Let’s Explore</vt:lpstr>
      <vt:lpstr>What materials/tools will you  use to separate the mystery mixture?</vt:lpstr>
      <vt:lpstr> Have your group’s Materials Manager get the lab materials and  give the Separating a Mixture Lab a try. </vt:lpstr>
      <vt:lpstr>Explain</vt:lpstr>
      <vt:lpstr>Elaborate </vt:lpstr>
      <vt:lpstr>Brain Check   </vt:lpstr>
      <vt:lpstr>PowerPoint Presentation</vt:lpstr>
      <vt:lpstr>Mixtures and Solutions Review</vt:lpstr>
      <vt:lpstr>Mixtures and Solutions Resources</vt:lpstr>
    </vt:vector>
  </TitlesOfParts>
  <Company>M-DCPS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5 Big Idea 8:  Properties of Matter  SC.5.P.8.3 Mixtures and Solutions</dc:title>
  <dc:creator>096512</dc:creator>
  <cp:lastModifiedBy>Hilda Torres</cp:lastModifiedBy>
  <cp:revision>67</cp:revision>
  <dcterms:created xsi:type="dcterms:W3CDTF">2013-06-26T20:15:21Z</dcterms:created>
  <dcterms:modified xsi:type="dcterms:W3CDTF">2020-05-14T17:50:56Z</dcterms:modified>
</cp:coreProperties>
</file>